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1"/>
  </p:notesMasterIdLst>
  <p:sldIdLst>
    <p:sldId id="297" r:id="rId2"/>
    <p:sldId id="257" r:id="rId3"/>
    <p:sldId id="306" r:id="rId4"/>
    <p:sldId id="260" r:id="rId5"/>
    <p:sldId id="315" r:id="rId6"/>
    <p:sldId id="307" r:id="rId7"/>
    <p:sldId id="265" r:id="rId8"/>
    <p:sldId id="313" r:id="rId9"/>
    <p:sldId id="316" r:id="rId10"/>
    <p:sldId id="317" r:id="rId11"/>
    <p:sldId id="318" r:id="rId12"/>
    <p:sldId id="319" r:id="rId13"/>
    <p:sldId id="311" r:id="rId14"/>
    <p:sldId id="320" r:id="rId15"/>
    <p:sldId id="269" r:id="rId16"/>
    <p:sldId id="314" r:id="rId17"/>
    <p:sldId id="321" r:id="rId18"/>
    <p:sldId id="322" r:id="rId19"/>
    <p:sldId id="310" r:id="rId20"/>
  </p:sldIdLst>
  <p:sldSz cx="18288000" cy="10287000"/>
  <p:notesSz cx="6858000" cy="9144000"/>
  <p:embeddedFontLst>
    <p:embeddedFont>
      <p:font typeface="Calisto MT" panose="02040603050505030304" pitchFamily="18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黑体" panose="02010609060101010101" pitchFamily="49" charset="-122"/>
      <p:regular r:id="rId32"/>
    </p:embeddedFont>
    <p:embeddedFont>
      <p:font typeface="华文中宋" panose="02010600040101010101" pitchFamily="2" charset="-122"/>
      <p:regular r:id="rId33"/>
    </p:embeddedFont>
    <p:embeddedFont>
      <p:font typeface="楷体" panose="02010609060101010101" pitchFamily="49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幼圆" panose="02010509060101010101" pitchFamily="49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AB"/>
    <a:srgbClr val="5E97C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22" autoAdjust="0"/>
  </p:normalViewPr>
  <p:slideViewPr>
    <p:cSldViewPr>
      <p:cViewPr varScale="1">
        <p:scale>
          <a:sx n="72" d="100"/>
          <a:sy n="72" d="100"/>
        </p:scale>
        <p:origin x="172" y="72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17226-2769-428E-8A5E-640C0750AF68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BADE-39F7-493F-AC4D-1022DC9C0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6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34FA4-9FB1-475B-AD0F-4D0437CDD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B3A4B8-75F3-F988-52B2-7FBB62560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DE928-5F3F-1531-8369-8BCE2890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F09A-D52D-4D24-8592-249A59E68C8F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6BC8B-E397-087F-8A34-6CB4E895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079FCE-0CA3-1F1F-A97F-2BE107DA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B62BE-110B-29CA-E01E-A4BA957F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23B7A-0FDD-5D4E-D48E-58A5AB5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BA66A7-55E0-1450-1EAA-34E9B75E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16CD-7091-4A2B-AAE8-E1EFE50F8931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F9E897-E615-8E4F-2F69-E1404D9F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E8C5E-2952-CC57-8189-4F383EA8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7D1F2D-C9D5-EEA9-D23E-2D3EB29E1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7BF98A-F3BF-891E-616B-EA1E4782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B4CE6-BE97-F91F-0643-B0DAA8B1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3D1A-02DB-49C2-9288-97349D5AB0B2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C8FF4-410D-B43D-4B33-3DA11B2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1EFDFC-C90A-6B64-841B-5E5EFB37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EF8E7-19B7-E0B3-1A68-B71A5D3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4AB97-93A1-283E-7432-7EEDEB0D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48848D-E773-5C52-DB86-9D14E33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ED55-7CFA-4EE5-94C2-3EFEE70F0EAC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EBF48-D396-54D3-80C6-4A68D076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EE094-447A-F2A4-A257-5014825E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B27FB-5E8B-4C85-AA76-B504C004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1096A3-8C40-8F1B-5D86-4DF078251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47CC4-054D-7B35-43CD-885D7ECD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A850D-30A7-4597-9DC7-9715BDBCB21A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2A0378-C19F-9AEF-A39B-87BA534A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BE61D-420F-4E64-EA74-8CADF5A6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CC2A7-6B55-F371-E244-2ED418E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C131D-BD27-BFC1-3C06-7A90F96EA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592DB7-E70E-2E03-7C48-3844BD1F6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B33AA-2806-1CF0-5132-ED8B6D2C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94609-EB9A-4AC3-9CC2-ED2DC69C3998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37EE37-220B-52DE-EAB3-F6F366AE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EB7007-EEE0-46CB-0A24-22852448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4EC0D-8CD8-FC5F-2748-0A91FE31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515E4-4AE4-957B-741D-0F3EFB620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F3FA37-C004-4FB1-129F-9067A96E6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F92D6B-D4B3-4D83-D854-0D45682B3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97E37C-CF84-AF06-0F5E-7C096B47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9142D1-986E-0307-EB9C-216E5A22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42D7-F0AF-4C52-90F1-B5FBE3DFFA00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6CBDD2-8D80-AF1C-2AD9-ED50D2D7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05A9AA-2231-8735-DCE0-EEC43E21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8FDA4-5BA1-4256-A086-70C20ABD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465F39-A658-E077-A8C9-9B182B07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6F6C-7668-4B4F-BC45-B22AC4974484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87DE9A-B00D-5797-D371-0B397688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C8E7FD-4029-2215-50FB-C820C7FC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7BD273-A7F6-99C3-1006-52ACA69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9005-D87B-4E6F-9109-4697746FCC8F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690E21-415A-C71E-908C-0842CDC0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847494-7FD0-152C-9537-6BFF939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2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7DC68-5007-41A2-4891-80E7AC5C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1BF3EC-40A3-4BB3-F876-C4507170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CA7C3-58EC-8B16-623A-FDB3D950B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D13F9-CB51-D7E1-A757-5E6F32ECD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993E-5742-4C4F-A26D-242F6EC22454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C0AB5D-4578-A330-8E19-B7DDDE22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C26949-0239-6FAB-2C5B-62293438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02E0C-6E48-701E-BAC7-EDB446AD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A241FE-9E25-74D6-08CA-622FACD55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64CE5-462F-EAEB-5882-BA134E85E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A56F4-048B-FFF3-9463-10A8DEB0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BAD8-849A-4293-91F6-7EA46E2E7466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5B76DA-42AE-9B2D-B19E-DB6BA2B0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766427-3616-8AD7-9845-D726338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F6B9CF-046E-11BB-F378-64D9A47B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15C68-11DC-9C8C-C7A2-EE26739B2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939883-A805-AE5A-16BE-EA62557C9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1898-CAF0-402B-9167-1688AF833907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09CF5-4EE2-A370-6225-54A20517E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ECAD8-B4A6-F651-07A3-F6E011159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1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-21267" y="282"/>
            <a:ext cx="18309267" cy="7238706"/>
          </a:xfrm>
          <a:custGeom>
            <a:avLst/>
            <a:gdLst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0 w 12206514"/>
              <a:gd name="connsiteY3" fmla="*/ 4108329 h 4108329"/>
              <a:gd name="connsiteX4" fmla="*/ 0 w 12206514"/>
              <a:gd name="connsiteY4" fmla="*/ 0 h 4108329"/>
              <a:gd name="connsiteX0" fmla="*/ 0 w 12206514"/>
              <a:gd name="connsiteY0" fmla="*/ 0 h 4110447"/>
              <a:gd name="connsiteX1" fmla="*/ 12206514 w 12206514"/>
              <a:gd name="connsiteY1" fmla="*/ 0 h 4110447"/>
              <a:gd name="connsiteX2" fmla="*/ 12206514 w 12206514"/>
              <a:gd name="connsiteY2" fmla="*/ 4108329 h 4110447"/>
              <a:gd name="connsiteX3" fmla="*/ 9715863 w 12206514"/>
              <a:gd name="connsiteY3" fmla="*/ 4110447 h 4110447"/>
              <a:gd name="connsiteX4" fmla="*/ 0 w 12206514"/>
              <a:gd name="connsiteY4" fmla="*/ 4108329 h 4110447"/>
              <a:gd name="connsiteX5" fmla="*/ 0 w 12206514"/>
              <a:gd name="connsiteY5" fmla="*/ 0 h 411044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71680 w 12206514"/>
              <a:gd name="connsiteY2" fmla="*/ 3829655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277831"/>
              <a:gd name="connsiteX1" fmla="*/ 12206514 w 12206514"/>
              <a:gd name="connsiteY1" fmla="*/ 0 h 4277831"/>
              <a:gd name="connsiteX2" fmla="*/ 12180388 w 12206514"/>
              <a:gd name="connsiteY2" fmla="*/ 3333267 h 4277831"/>
              <a:gd name="connsiteX3" fmla="*/ 9715863 w 12206514"/>
              <a:gd name="connsiteY3" fmla="*/ 4075612 h 4277831"/>
              <a:gd name="connsiteX4" fmla="*/ 4908731 w 12206514"/>
              <a:gd name="connsiteY4" fmla="*/ 3614058 h 4277831"/>
              <a:gd name="connsiteX5" fmla="*/ 1912983 w 12206514"/>
              <a:gd name="connsiteY5" fmla="*/ 3361510 h 4277831"/>
              <a:gd name="connsiteX6" fmla="*/ 0 w 12206514"/>
              <a:gd name="connsiteY6" fmla="*/ 4108329 h 4277831"/>
              <a:gd name="connsiteX7" fmla="*/ 0 w 12206514"/>
              <a:gd name="connsiteY7" fmla="*/ 0 h 4277831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70817"/>
              <a:gd name="connsiteX1" fmla="*/ 12206514 w 12206514"/>
              <a:gd name="connsiteY1" fmla="*/ 0 h 4270817"/>
              <a:gd name="connsiteX2" fmla="*/ 12180388 w 12206514"/>
              <a:gd name="connsiteY2" fmla="*/ 3333267 h 4270817"/>
              <a:gd name="connsiteX3" fmla="*/ 9715863 w 12206514"/>
              <a:gd name="connsiteY3" fmla="*/ 4075612 h 4270817"/>
              <a:gd name="connsiteX4" fmla="*/ 4908731 w 12206514"/>
              <a:gd name="connsiteY4" fmla="*/ 3614058 h 4270817"/>
              <a:gd name="connsiteX5" fmla="*/ 1843314 w 12206514"/>
              <a:gd name="connsiteY5" fmla="*/ 3335385 h 4270817"/>
              <a:gd name="connsiteX6" fmla="*/ 0 w 12206514"/>
              <a:gd name="connsiteY6" fmla="*/ 4108329 h 4270817"/>
              <a:gd name="connsiteX7" fmla="*/ 0 w 12206514"/>
              <a:gd name="connsiteY7" fmla="*/ 0 h 427081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95314"/>
              <a:gd name="connsiteX1" fmla="*/ 12206514 w 12206514"/>
              <a:gd name="connsiteY1" fmla="*/ 0 h 4095314"/>
              <a:gd name="connsiteX2" fmla="*/ 12180388 w 12206514"/>
              <a:gd name="connsiteY2" fmla="*/ 3333267 h 4095314"/>
              <a:gd name="connsiteX3" fmla="*/ 9541691 w 12206514"/>
              <a:gd name="connsiteY3" fmla="*/ 4093030 h 4095314"/>
              <a:gd name="connsiteX4" fmla="*/ 4908731 w 12206514"/>
              <a:gd name="connsiteY4" fmla="*/ 3614058 h 4095314"/>
              <a:gd name="connsiteX5" fmla="*/ 1843314 w 12206514"/>
              <a:gd name="connsiteY5" fmla="*/ 3335385 h 4095314"/>
              <a:gd name="connsiteX6" fmla="*/ 0 w 12206514"/>
              <a:gd name="connsiteY6" fmla="*/ 3524854 h 4095314"/>
              <a:gd name="connsiteX7" fmla="*/ 0 w 12206514"/>
              <a:gd name="connsiteY7" fmla="*/ 0 h 4095314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99049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514" h="4100551">
                <a:moveTo>
                  <a:pt x="0" y="0"/>
                </a:moveTo>
                <a:lnTo>
                  <a:pt x="12206514" y="0"/>
                </a:lnTo>
                <a:cubicBezTo>
                  <a:pt x="12200915" y="1104869"/>
                  <a:pt x="12204648" y="2228398"/>
                  <a:pt x="12199049" y="3333267"/>
                </a:cubicBezTo>
                <a:cubicBezTo>
                  <a:pt x="11386249" y="3847778"/>
                  <a:pt x="10441576" y="3970405"/>
                  <a:pt x="9480731" y="4093030"/>
                </a:cubicBezTo>
                <a:cubicBezTo>
                  <a:pt x="8049622" y="4145282"/>
                  <a:pt x="6392091" y="3918858"/>
                  <a:pt x="4908731" y="3614058"/>
                </a:cubicBezTo>
                <a:cubicBezTo>
                  <a:pt x="3389085" y="3348446"/>
                  <a:pt x="2905276" y="3331385"/>
                  <a:pt x="1843314" y="3335385"/>
                </a:cubicBezTo>
                <a:cubicBezTo>
                  <a:pt x="476553" y="3452598"/>
                  <a:pt x="717974" y="3415996"/>
                  <a:pt x="0" y="352485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1" dirty="0"/>
          </a:p>
        </p:txBody>
      </p:sp>
      <p:sp>
        <p:nvSpPr>
          <p:cNvPr id="6" name="矩形 5"/>
          <p:cNvSpPr/>
          <p:nvPr/>
        </p:nvSpPr>
        <p:spPr>
          <a:xfrm>
            <a:off x="-21267" y="5542175"/>
            <a:ext cx="10041941" cy="1306286"/>
          </a:xfrm>
          <a:custGeom>
            <a:avLst/>
            <a:gdLst>
              <a:gd name="connsiteX0" fmla="*/ 0 w 6582843"/>
              <a:gd name="connsiteY0" fmla="*/ 0 h 623578"/>
              <a:gd name="connsiteX1" fmla="*/ 6582843 w 6582843"/>
              <a:gd name="connsiteY1" fmla="*/ 0 h 623578"/>
              <a:gd name="connsiteX2" fmla="*/ 6582843 w 6582843"/>
              <a:gd name="connsiteY2" fmla="*/ 623578 h 623578"/>
              <a:gd name="connsiteX3" fmla="*/ 0 w 6582843"/>
              <a:gd name="connsiteY3" fmla="*/ 623578 h 623578"/>
              <a:gd name="connsiteX4" fmla="*/ 0 w 6582843"/>
              <a:gd name="connsiteY4" fmla="*/ 0 h 623578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532155 w 6582843"/>
              <a:gd name="connsiteY2" fmla="*/ 279918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8965 h 832543"/>
              <a:gd name="connsiteX1" fmla="*/ 1460759 w 6582843"/>
              <a:gd name="connsiteY1" fmla="*/ 1817 h 832543"/>
              <a:gd name="connsiteX2" fmla="*/ 3448179 w 6582843"/>
              <a:gd name="connsiteY2" fmla="*/ 113784 h 832543"/>
              <a:gd name="connsiteX3" fmla="*/ 6582843 w 6582843"/>
              <a:gd name="connsiteY3" fmla="*/ 208965 h 832543"/>
              <a:gd name="connsiteX4" fmla="*/ 6582843 w 6582843"/>
              <a:gd name="connsiteY4" fmla="*/ 832543 h 832543"/>
              <a:gd name="connsiteX5" fmla="*/ 0 w 6582843"/>
              <a:gd name="connsiteY5" fmla="*/ 832543 h 832543"/>
              <a:gd name="connsiteX6" fmla="*/ 0 w 6582843"/>
              <a:gd name="connsiteY6" fmla="*/ 208965 h 832543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125643 w 6582843"/>
              <a:gd name="connsiteY3" fmla="*/ 562275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73717 w 6582843"/>
              <a:gd name="connsiteY3" fmla="*/ 618259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55056 w 6582843"/>
              <a:gd name="connsiteY3" fmla="*/ 571606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1936620 w 6694811"/>
              <a:gd name="connsiteY5" fmla="*/ 616384 h 831290"/>
              <a:gd name="connsiteX6" fmla="*/ 0 w 6694811"/>
              <a:gd name="connsiteY6" fmla="*/ 831290 h 831290"/>
              <a:gd name="connsiteX7" fmla="*/ 0 w 6694811"/>
              <a:gd name="connsiteY7" fmla="*/ 207712 h 831290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626017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9330 w 6694811"/>
              <a:gd name="connsiteY6" fmla="*/ 523380 h 776202"/>
              <a:gd name="connsiteX7" fmla="*/ 0 w 6694811"/>
              <a:gd name="connsiteY7" fmla="*/ 207712 h 776202"/>
              <a:gd name="connsiteX0" fmla="*/ 9331 w 6704142"/>
              <a:gd name="connsiteY0" fmla="*/ 207712 h 776202"/>
              <a:gd name="connsiteX1" fmla="*/ 1470090 w 6704142"/>
              <a:gd name="connsiteY1" fmla="*/ 564 h 776202"/>
              <a:gd name="connsiteX2" fmla="*/ 3457510 w 6704142"/>
              <a:gd name="connsiteY2" fmla="*/ 112531 h 776202"/>
              <a:gd name="connsiteX3" fmla="*/ 5864387 w 6704142"/>
              <a:gd name="connsiteY3" fmla="*/ 571606 h 776202"/>
              <a:gd name="connsiteX4" fmla="*/ 6704142 w 6704142"/>
              <a:gd name="connsiteY4" fmla="*/ 775307 h 776202"/>
              <a:gd name="connsiteX5" fmla="*/ 1945951 w 6704142"/>
              <a:gd name="connsiteY5" fmla="*/ 616384 h 776202"/>
              <a:gd name="connsiteX6" fmla="*/ 0 w 6704142"/>
              <a:gd name="connsiteY6" fmla="*/ 570033 h 776202"/>
              <a:gd name="connsiteX7" fmla="*/ 9331 w 6704142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5898"/>
              <a:gd name="connsiteX1" fmla="*/ 1460759 w 6694811"/>
              <a:gd name="connsiteY1" fmla="*/ 564 h 775898"/>
              <a:gd name="connsiteX2" fmla="*/ 3448179 w 6694811"/>
              <a:gd name="connsiteY2" fmla="*/ 112531 h 775898"/>
              <a:gd name="connsiteX3" fmla="*/ 5855056 w 6694811"/>
              <a:gd name="connsiteY3" fmla="*/ 571606 h 775898"/>
              <a:gd name="connsiteX4" fmla="*/ 6694811 w 6694811"/>
              <a:gd name="connsiteY4" fmla="*/ 775307 h 775898"/>
              <a:gd name="connsiteX5" fmla="*/ 2384489 w 6694811"/>
              <a:gd name="connsiteY5" fmla="*/ 513748 h 775898"/>
              <a:gd name="connsiteX6" fmla="*/ 0 w 6694811"/>
              <a:gd name="connsiteY6" fmla="*/ 588695 h 775898"/>
              <a:gd name="connsiteX7" fmla="*/ 0 w 6694811"/>
              <a:gd name="connsiteY7" fmla="*/ 207712 h 775898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40473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03"/>
              <a:gd name="connsiteX1" fmla="*/ 1460759 w 6694811"/>
              <a:gd name="connsiteY1" fmla="*/ 564 h 775703"/>
              <a:gd name="connsiteX2" fmla="*/ 3448179 w 6694811"/>
              <a:gd name="connsiteY2" fmla="*/ 112531 h 775703"/>
              <a:gd name="connsiteX3" fmla="*/ 5855056 w 6694811"/>
              <a:gd name="connsiteY3" fmla="*/ 571606 h 775703"/>
              <a:gd name="connsiteX4" fmla="*/ 6694811 w 6694811"/>
              <a:gd name="connsiteY4" fmla="*/ 775307 h 775703"/>
              <a:gd name="connsiteX5" fmla="*/ 2440473 w 6694811"/>
              <a:gd name="connsiteY5" fmla="*/ 364458 h 775703"/>
              <a:gd name="connsiteX6" fmla="*/ 0 w 6694811"/>
              <a:gd name="connsiteY6" fmla="*/ 588695 h 775703"/>
              <a:gd name="connsiteX7" fmla="*/ 0 w 6694811"/>
              <a:gd name="connsiteY7" fmla="*/ 207712 h 775703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77795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20"/>
              <a:gd name="connsiteX1" fmla="*/ 1460759 w 6694811"/>
              <a:gd name="connsiteY1" fmla="*/ 564 h 775720"/>
              <a:gd name="connsiteX2" fmla="*/ 3448179 w 6694811"/>
              <a:gd name="connsiteY2" fmla="*/ 112531 h 775720"/>
              <a:gd name="connsiteX3" fmla="*/ 5855056 w 6694811"/>
              <a:gd name="connsiteY3" fmla="*/ 571606 h 775720"/>
              <a:gd name="connsiteX4" fmla="*/ 6694811 w 6694811"/>
              <a:gd name="connsiteY4" fmla="*/ 775307 h 775720"/>
              <a:gd name="connsiteX5" fmla="*/ 2477795 w 6694811"/>
              <a:gd name="connsiteY5" fmla="*/ 383119 h 775720"/>
              <a:gd name="connsiteX6" fmla="*/ 0 w 6694811"/>
              <a:gd name="connsiteY6" fmla="*/ 588695 h 775720"/>
              <a:gd name="connsiteX7" fmla="*/ 0 w 6694811"/>
              <a:gd name="connsiteY7" fmla="*/ 207712 h 775720"/>
              <a:gd name="connsiteX0" fmla="*/ 0 w 6694811"/>
              <a:gd name="connsiteY0" fmla="*/ 207712 h 775780"/>
              <a:gd name="connsiteX1" fmla="*/ 1460759 w 6694811"/>
              <a:gd name="connsiteY1" fmla="*/ 564 h 775780"/>
              <a:gd name="connsiteX2" fmla="*/ 3448179 w 6694811"/>
              <a:gd name="connsiteY2" fmla="*/ 112531 h 775780"/>
              <a:gd name="connsiteX3" fmla="*/ 5855056 w 6694811"/>
              <a:gd name="connsiteY3" fmla="*/ 571606 h 775780"/>
              <a:gd name="connsiteX4" fmla="*/ 6694811 w 6694811"/>
              <a:gd name="connsiteY4" fmla="*/ 775307 h 775780"/>
              <a:gd name="connsiteX5" fmla="*/ 2477795 w 6694811"/>
              <a:gd name="connsiteY5" fmla="*/ 383119 h 775780"/>
              <a:gd name="connsiteX6" fmla="*/ 0 w 6694811"/>
              <a:gd name="connsiteY6" fmla="*/ 588695 h 775780"/>
              <a:gd name="connsiteX7" fmla="*/ 0 w 6694811"/>
              <a:gd name="connsiteY7" fmla="*/ 207712 h 775780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528906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528906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814444"/>
              <a:gd name="connsiteX1" fmla="*/ 1460759 w 6694811"/>
              <a:gd name="connsiteY1" fmla="*/ 564 h 814444"/>
              <a:gd name="connsiteX2" fmla="*/ 3448179 w 6694811"/>
              <a:gd name="connsiteY2" fmla="*/ 112531 h 814444"/>
              <a:gd name="connsiteX3" fmla="*/ 5855056 w 6694811"/>
              <a:gd name="connsiteY3" fmla="*/ 571606 h 814444"/>
              <a:gd name="connsiteX4" fmla="*/ 6694811 w 6694811"/>
              <a:gd name="connsiteY4" fmla="*/ 775307 h 814444"/>
              <a:gd name="connsiteX5" fmla="*/ 5482253 w 6694811"/>
              <a:gd name="connsiteY5" fmla="*/ 784335 h 814444"/>
              <a:gd name="connsiteX6" fmla="*/ 2477795 w 6694811"/>
              <a:gd name="connsiteY6" fmla="*/ 383119 h 814444"/>
              <a:gd name="connsiteX7" fmla="*/ 0 w 6694811"/>
              <a:gd name="connsiteY7" fmla="*/ 588695 h 814444"/>
              <a:gd name="connsiteX8" fmla="*/ 0 w 6694811"/>
              <a:gd name="connsiteY8" fmla="*/ 207712 h 814444"/>
              <a:gd name="connsiteX0" fmla="*/ 0 w 6694811"/>
              <a:gd name="connsiteY0" fmla="*/ 207712 h 851760"/>
              <a:gd name="connsiteX1" fmla="*/ 1460759 w 6694811"/>
              <a:gd name="connsiteY1" fmla="*/ 564 h 851760"/>
              <a:gd name="connsiteX2" fmla="*/ 3448179 w 6694811"/>
              <a:gd name="connsiteY2" fmla="*/ 112531 h 851760"/>
              <a:gd name="connsiteX3" fmla="*/ 5855056 w 6694811"/>
              <a:gd name="connsiteY3" fmla="*/ 571606 h 851760"/>
              <a:gd name="connsiteX4" fmla="*/ 6694811 w 6694811"/>
              <a:gd name="connsiteY4" fmla="*/ 775307 h 851760"/>
              <a:gd name="connsiteX5" fmla="*/ 5482253 w 6694811"/>
              <a:gd name="connsiteY5" fmla="*/ 784335 h 851760"/>
              <a:gd name="connsiteX6" fmla="*/ 2477795 w 6694811"/>
              <a:gd name="connsiteY6" fmla="*/ 383119 h 851760"/>
              <a:gd name="connsiteX7" fmla="*/ 0 w 6694811"/>
              <a:gd name="connsiteY7" fmla="*/ 588695 h 851760"/>
              <a:gd name="connsiteX8" fmla="*/ 0 w 6694811"/>
              <a:gd name="connsiteY8" fmla="*/ 207712 h 851760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25934 h 869982"/>
              <a:gd name="connsiteX1" fmla="*/ 1460759 w 6694811"/>
              <a:gd name="connsiteY1" fmla="*/ 18786 h 869982"/>
              <a:gd name="connsiteX2" fmla="*/ 3522824 w 6694811"/>
              <a:gd name="connsiteY2" fmla="*/ 65439 h 869982"/>
              <a:gd name="connsiteX3" fmla="*/ 5855056 w 6694811"/>
              <a:gd name="connsiteY3" fmla="*/ 589828 h 869982"/>
              <a:gd name="connsiteX4" fmla="*/ 6694811 w 6694811"/>
              <a:gd name="connsiteY4" fmla="*/ 793529 h 869982"/>
              <a:gd name="connsiteX5" fmla="*/ 5482253 w 6694811"/>
              <a:gd name="connsiteY5" fmla="*/ 802557 h 869982"/>
              <a:gd name="connsiteX6" fmla="*/ 2477795 w 6694811"/>
              <a:gd name="connsiteY6" fmla="*/ 401341 h 869982"/>
              <a:gd name="connsiteX7" fmla="*/ 0 w 6694811"/>
              <a:gd name="connsiteY7" fmla="*/ 606917 h 869982"/>
              <a:gd name="connsiteX8" fmla="*/ 0 w 6694811"/>
              <a:gd name="connsiteY8" fmla="*/ 225934 h 86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4811" h="869982">
                <a:moveTo>
                  <a:pt x="0" y="225934"/>
                </a:moveTo>
                <a:cubicBezTo>
                  <a:pt x="496250" y="147554"/>
                  <a:pt x="833880" y="59844"/>
                  <a:pt x="1460759" y="18786"/>
                </a:cubicBezTo>
                <a:cubicBezTo>
                  <a:pt x="2154334" y="15676"/>
                  <a:pt x="2717282" y="-43419"/>
                  <a:pt x="3522824" y="65439"/>
                </a:cubicBezTo>
                <a:cubicBezTo>
                  <a:pt x="4661019" y="265117"/>
                  <a:pt x="4922135" y="380819"/>
                  <a:pt x="5855056" y="589828"/>
                </a:cubicBezTo>
                <a:lnTo>
                  <a:pt x="6694811" y="793529"/>
                </a:lnTo>
                <a:cubicBezTo>
                  <a:pt x="6587579" y="808768"/>
                  <a:pt x="6576976" y="951898"/>
                  <a:pt x="5482253" y="802557"/>
                </a:cubicBezTo>
                <a:cubicBezTo>
                  <a:pt x="4592805" y="625225"/>
                  <a:pt x="3346406" y="413731"/>
                  <a:pt x="2477795" y="401341"/>
                </a:cubicBezTo>
                <a:cubicBezTo>
                  <a:pt x="1626981" y="429434"/>
                  <a:pt x="1345336" y="401543"/>
                  <a:pt x="0" y="606917"/>
                </a:cubicBezTo>
                <a:lnTo>
                  <a:pt x="0" y="225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1" dirty="0"/>
          </a:p>
        </p:txBody>
      </p:sp>
      <p:sp>
        <p:nvSpPr>
          <p:cNvPr id="5" name="矩形 4"/>
          <p:cNvSpPr/>
          <p:nvPr/>
        </p:nvSpPr>
        <p:spPr>
          <a:xfrm>
            <a:off x="8607755" y="5275560"/>
            <a:ext cx="9680246" cy="2015607"/>
          </a:xfrm>
          <a:custGeom>
            <a:avLst/>
            <a:gdLst>
              <a:gd name="connsiteX0" fmla="*/ 0 w 6229739"/>
              <a:gd name="connsiteY0" fmla="*/ 0 h 1045029"/>
              <a:gd name="connsiteX1" fmla="*/ 6229739 w 6229739"/>
              <a:gd name="connsiteY1" fmla="*/ 0 h 1045029"/>
              <a:gd name="connsiteX2" fmla="*/ 6229739 w 6229739"/>
              <a:gd name="connsiteY2" fmla="*/ 1045029 h 1045029"/>
              <a:gd name="connsiteX3" fmla="*/ 0 w 6229739"/>
              <a:gd name="connsiteY3" fmla="*/ 1045029 h 1045029"/>
              <a:gd name="connsiteX4" fmla="*/ 0 w 6229739"/>
              <a:gd name="connsiteY4" fmla="*/ 0 h 1045029"/>
              <a:gd name="connsiteX0" fmla="*/ 0 w 6229739"/>
              <a:gd name="connsiteY0" fmla="*/ 301 h 1045330"/>
              <a:gd name="connsiteX1" fmla="*/ 4820155 w 6229739"/>
              <a:gd name="connsiteY1" fmla="*/ 0 h 1045330"/>
              <a:gd name="connsiteX2" fmla="*/ 6229739 w 6229739"/>
              <a:gd name="connsiteY2" fmla="*/ 301 h 1045330"/>
              <a:gd name="connsiteX3" fmla="*/ 6229739 w 6229739"/>
              <a:gd name="connsiteY3" fmla="*/ 1045330 h 1045330"/>
              <a:gd name="connsiteX4" fmla="*/ 0 w 6229739"/>
              <a:gd name="connsiteY4" fmla="*/ 1045330 h 1045330"/>
              <a:gd name="connsiteX5" fmla="*/ 0 w 6229739"/>
              <a:gd name="connsiteY5" fmla="*/ 301 h 1045330"/>
              <a:gd name="connsiteX0" fmla="*/ 0 w 6229739"/>
              <a:gd name="connsiteY0" fmla="*/ 0 h 1045029"/>
              <a:gd name="connsiteX1" fmla="*/ 5165387 w 6229739"/>
              <a:gd name="connsiteY1" fmla="*/ 186312 h 1045029"/>
              <a:gd name="connsiteX2" fmla="*/ 6229739 w 6229739"/>
              <a:gd name="connsiteY2" fmla="*/ 0 h 1045029"/>
              <a:gd name="connsiteX3" fmla="*/ 6229739 w 6229739"/>
              <a:gd name="connsiteY3" fmla="*/ 1045029 h 1045029"/>
              <a:gd name="connsiteX4" fmla="*/ 0 w 6229739"/>
              <a:gd name="connsiteY4" fmla="*/ 1045029 h 1045029"/>
              <a:gd name="connsiteX5" fmla="*/ 0 w 6229739"/>
              <a:gd name="connsiteY5" fmla="*/ 0 h 1045029"/>
              <a:gd name="connsiteX0" fmla="*/ 0 w 6229739"/>
              <a:gd name="connsiteY0" fmla="*/ 4873 h 1049902"/>
              <a:gd name="connsiteX1" fmla="*/ 5165387 w 6229739"/>
              <a:gd name="connsiteY1" fmla="*/ 191185 h 1049902"/>
              <a:gd name="connsiteX2" fmla="*/ 6229739 w 6229739"/>
              <a:gd name="connsiteY2" fmla="*/ 4873 h 1049902"/>
              <a:gd name="connsiteX3" fmla="*/ 6229739 w 6229739"/>
              <a:gd name="connsiteY3" fmla="*/ 1049902 h 1049902"/>
              <a:gd name="connsiteX4" fmla="*/ 0 w 6229739"/>
              <a:gd name="connsiteY4" fmla="*/ 1049902 h 1049902"/>
              <a:gd name="connsiteX5" fmla="*/ 0 w 6229739"/>
              <a:gd name="connsiteY5" fmla="*/ 4873 h 1049902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74835 h 1119864"/>
              <a:gd name="connsiteX1" fmla="*/ 4736179 w 6229739"/>
              <a:gd name="connsiteY1" fmla="*/ 205164 h 1119864"/>
              <a:gd name="connsiteX2" fmla="*/ 6229739 w 6229739"/>
              <a:gd name="connsiteY2" fmla="*/ 74835 h 1119864"/>
              <a:gd name="connsiteX3" fmla="*/ 6229739 w 6229739"/>
              <a:gd name="connsiteY3" fmla="*/ 1119864 h 1119864"/>
              <a:gd name="connsiteX4" fmla="*/ 0 w 6229739"/>
              <a:gd name="connsiteY4" fmla="*/ 1119864 h 1119864"/>
              <a:gd name="connsiteX5" fmla="*/ 0 w 6229739"/>
              <a:gd name="connsiteY5" fmla="*/ 74835 h 1119864"/>
              <a:gd name="connsiteX0" fmla="*/ 0 w 6229739"/>
              <a:gd name="connsiteY0" fmla="*/ 29211 h 1074240"/>
              <a:gd name="connsiteX1" fmla="*/ 4736179 w 6229739"/>
              <a:gd name="connsiteY1" fmla="*/ 159540 h 1074240"/>
              <a:gd name="connsiteX2" fmla="*/ 6229739 w 6229739"/>
              <a:gd name="connsiteY2" fmla="*/ 29211 h 1074240"/>
              <a:gd name="connsiteX3" fmla="*/ 6229739 w 6229739"/>
              <a:gd name="connsiteY3" fmla="*/ 1074240 h 1074240"/>
              <a:gd name="connsiteX4" fmla="*/ 0 w 6229739"/>
              <a:gd name="connsiteY4" fmla="*/ 1074240 h 1074240"/>
              <a:gd name="connsiteX5" fmla="*/ 0 w 6229739"/>
              <a:gd name="connsiteY5" fmla="*/ 29211 h 1074240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208053"/>
              <a:gd name="connsiteX1" fmla="*/ 4960114 w 6453674"/>
              <a:gd name="connsiteY1" fmla="*/ 153541 h 1208053"/>
              <a:gd name="connsiteX2" fmla="*/ 6453674 w 6453674"/>
              <a:gd name="connsiteY2" fmla="*/ 23212 h 1208053"/>
              <a:gd name="connsiteX3" fmla="*/ 6453674 w 6453674"/>
              <a:gd name="connsiteY3" fmla="*/ 1068241 h 1208053"/>
              <a:gd name="connsiteX4" fmla="*/ 0 w 6453674"/>
              <a:gd name="connsiteY4" fmla="*/ 1002927 h 1208053"/>
              <a:gd name="connsiteX5" fmla="*/ 1707502 w 6453674"/>
              <a:gd name="connsiteY5" fmla="*/ 806983 h 1208053"/>
              <a:gd name="connsiteX0" fmla="*/ 1707502 w 6453674"/>
              <a:gd name="connsiteY0" fmla="*/ 806983 h 1303122"/>
              <a:gd name="connsiteX1" fmla="*/ 4960114 w 6453674"/>
              <a:gd name="connsiteY1" fmla="*/ 153541 h 1303122"/>
              <a:gd name="connsiteX2" fmla="*/ 6453674 w 6453674"/>
              <a:gd name="connsiteY2" fmla="*/ 23212 h 1303122"/>
              <a:gd name="connsiteX3" fmla="*/ 6453674 w 6453674"/>
              <a:gd name="connsiteY3" fmla="*/ 1068241 h 1303122"/>
              <a:gd name="connsiteX4" fmla="*/ 0 w 6453674"/>
              <a:gd name="connsiteY4" fmla="*/ 1002927 h 1303122"/>
              <a:gd name="connsiteX5" fmla="*/ 1707502 w 6453674"/>
              <a:gd name="connsiteY5" fmla="*/ 806983 h 1303122"/>
              <a:gd name="connsiteX0" fmla="*/ 1707502 w 6453674"/>
              <a:gd name="connsiteY0" fmla="*/ 806983 h 1373581"/>
              <a:gd name="connsiteX1" fmla="*/ 4960114 w 6453674"/>
              <a:gd name="connsiteY1" fmla="*/ 153541 h 1373581"/>
              <a:gd name="connsiteX2" fmla="*/ 6453674 w 6453674"/>
              <a:gd name="connsiteY2" fmla="*/ 23212 h 1373581"/>
              <a:gd name="connsiteX3" fmla="*/ 6453674 w 6453674"/>
              <a:gd name="connsiteY3" fmla="*/ 1068241 h 1373581"/>
              <a:gd name="connsiteX4" fmla="*/ 4572001 w 6453674"/>
              <a:gd name="connsiteY4" fmla="*/ 1372929 h 1373581"/>
              <a:gd name="connsiteX5" fmla="*/ 0 w 6453674"/>
              <a:gd name="connsiteY5" fmla="*/ 1002927 h 1373581"/>
              <a:gd name="connsiteX6" fmla="*/ 1707502 w 6453674"/>
              <a:gd name="connsiteY6" fmla="*/ 806983 h 1373581"/>
              <a:gd name="connsiteX0" fmla="*/ 1707502 w 6453674"/>
              <a:gd name="connsiteY0" fmla="*/ 806983 h 1372929"/>
              <a:gd name="connsiteX1" fmla="*/ 4960114 w 6453674"/>
              <a:gd name="connsiteY1" fmla="*/ 153541 h 1372929"/>
              <a:gd name="connsiteX2" fmla="*/ 6453674 w 6453674"/>
              <a:gd name="connsiteY2" fmla="*/ 23212 h 1372929"/>
              <a:gd name="connsiteX3" fmla="*/ 6453674 w 6453674"/>
              <a:gd name="connsiteY3" fmla="*/ 1068241 h 1372929"/>
              <a:gd name="connsiteX4" fmla="*/ 4572001 w 6453674"/>
              <a:gd name="connsiteY4" fmla="*/ 1372929 h 1372929"/>
              <a:gd name="connsiteX5" fmla="*/ 0 w 6453674"/>
              <a:gd name="connsiteY5" fmla="*/ 1002927 h 1372929"/>
              <a:gd name="connsiteX6" fmla="*/ 1707502 w 6453674"/>
              <a:gd name="connsiteY6" fmla="*/ 806983 h 1372929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1068241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35013 w 6453674"/>
              <a:gd name="connsiteY3" fmla="*/ 751000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72336"/>
              <a:gd name="connsiteY0" fmla="*/ 806983 h 1111672"/>
              <a:gd name="connsiteX1" fmla="*/ 4960114 w 6472336"/>
              <a:gd name="connsiteY1" fmla="*/ 153541 h 1111672"/>
              <a:gd name="connsiteX2" fmla="*/ 6453674 w 6472336"/>
              <a:gd name="connsiteY2" fmla="*/ 23212 h 1111672"/>
              <a:gd name="connsiteX3" fmla="*/ 6472336 w 6472336"/>
              <a:gd name="connsiteY3" fmla="*/ 545727 h 1111672"/>
              <a:gd name="connsiteX4" fmla="*/ 4711960 w 6472336"/>
              <a:gd name="connsiteY4" fmla="*/ 1111672 h 1111672"/>
              <a:gd name="connsiteX5" fmla="*/ 0 w 6472336"/>
              <a:gd name="connsiteY5" fmla="*/ 1002927 h 1111672"/>
              <a:gd name="connsiteX6" fmla="*/ 1707502 w 6472336"/>
              <a:gd name="connsiteY6" fmla="*/ 806983 h 1111672"/>
              <a:gd name="connsiteX0" fmla="*/ 1707502 w 6463005"/>
              <a:gd name="connsiteY0" fmla="*/ 806983 h 1111672"/>
              <a:gd name="connsiteX1" fmla="*/ 4960114 w 6463005"/>
              <a:gd name="connsiteY1" fmla="*/ 153541 h 1111672"/>
              <a:gd name="connsiteX2" fmla="*/ 6453674 w 6463005"/>
              <a:gd name="connsiteY2" fmla="*/ 23212 h 1111672"/>
              <a:gd name="connsiteX3" fmla="*/ 6463005 w 6463005"/>
              <a:gd name="connsiteY3" fmla="*/ 461751 h 1111672"/>
              <a:gd name="connsiteX4" fmla="*/ 4711960 w 6463005"/>
              <a:gd name="connsiteY4" fmla="*/ 1111672 h 1111672"/>
              <a:gd name="connsiteX5" fmla="*/ 0 w 6463005"/>
              <a:gd name="connsiteY5" fmla="*/ 1002927 h 1111672"/>
              <a:gd name="connsiteX6" fmla="*/ 1707502 w 6463005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330804"/>
              <a:gd name="connsiteX1" fmla="*/ 4960114 w 6453674"/>
              <a:gd name="connsiteY1" fmla="*/ 153541 h 1330804"/>
              <a:gd name="connsiteX2" fmla="*/ 6453674 w 6453674"/>
              <a:gd name="connsiteY2" fmla="*/ 23212 h 1330804"/>
              <a:gd name="connsiteX3" fmla="*/ 6453674 w 6453674"/>
              <a:gd name="connsiteY3" fmla="*/ 564388 h 1330804"/>
              <a:gd name="connsiteX4" fmla="*/ 4320075 w 6453674"/>
              <a:gd name="connsiteY4" fmla="*/ 1232970 h 1330804"/>
              <a:gd name="connsiteX5" fmla="*/ 0 w 6453674"/>
              <a:gd name="connsiteY5" fmla="*/ 1002927 h 1330804"/>
              <a:gd name="connsiteX6" fmla="*/ 1707502 w 6453674"/>
              <a:gd name="connsiteY6" fmla="*/ 806983 h 1330804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03005 h 1326826"/>
              <a:gd name="connsiteX1" fmla="*/ 4950784 w 6453674"/>
              <a:gd name="connsiteY1" fmla="*/ 112241 h 1326826"/>
              <a:gd name="connsiteX2" fmla="*/ 6453674 w 6453674"/>
              <a:gd name="connsiteY2" fmla="*/ 19234 h 1326826"/>
              <a:gd name="connsiteX3" fmla="*/ 6453674 w 6453674"/>
              <a:gd name="connsiteY3" fmla="*/ 560410 h 1326826"/>
              <a:gd name="connsiteX4" fmla="*/ 4320075 w 6453674"/>
              <a:gd name="connsiteY4" fmla="*/ 1228992 h 1326826"/>
              <a:gd name="connsiteX5" fmla="*/ 0 w 6453674"/>
              <a:gd name="connsiteY5" fmla="*/ 998949 h 1326826"/>
              <a:gd name="connsiteX6" fmla="*/ 1707502 w 6453674"/>
              <a:gd name="connsiteY6" fmla="*/ 803005 h 1326826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24451 h 1348272"/>
              <a:gd name="connsiteX1" fmla="*/ 4950784 w 6453674"/>
              <a:gd name="connsiteY1" fmla="*/ 115026 h 1348272"/>
              <a:gd name="connsiteX2" fmla="*/ 6453674 w 6453674"/>
              <a:gd name="connsiteY2" fmla="*/ 40680 h 1348272"/>
              <a:gd name="connsiteX3" fmla="*/ 6453674 w 6453674"/>
              <a:gd name="connsiteY3" fmla="*/ 581856 h 1348272"/>
              <a:gd name="connsiteX4" fmla="*/ 4320075 w 6453674"/>
              <a:gd name="connsiteY4" fmla="*/ 1250438 h 1348272"/>
              <a:gd name="connsiteX5" fmla="*/ 0 w 6453674"/>
              <a:gd name="connsiteY5" fmla="*/ 1020395 h 1348272"/>
              <a:gd name="connsiteX6" fmla="*/ 1707502 w 6453674"/>
              <a:gd name="connsiteY6" fmla="*/ 824451 h 1348272"/>
              <a:gd name="connsiteX0" fmla="*/ 1707502 w 6453674"/>
              <a:gd name="connsiteY0" fmla="*/ 818566 h 1342387"/>
              <a:gd name="connsiteX1" fmla="*/ 4950784 w 6453674"/>
              <a:gd name="connsiteY1" fmla="*/ 109141 h 1342387"/>
              <a:gd name="connsiteX2" fmla="*/ 6453674 w 6453674"/>
              <a:gd name="connsiteY2" fmla="*/ 34795 h 1342387"/>
              <a:gd name="connsiteX3" fmla="*/ 6453674 w 6453674"/>
              <a:gd name="connsiteY3" fmla="*/ 575971 h 1342387"/>
              <a:gd name="connsiteX4" fmla="*/ 4320075 w 6453674"/>
              <a:gd name="connsiteY4" fmla="*/ 1244553 h 1342387"/>
              <a:gd name="connsiteX5" fmla="*/ 0 w 6453674"/>
              <a:gd name="connsiteY5" fmla="*/ 1014510 h 1342387"/>
              <a:gd name="connsiteX6" fmla="*/ 1707502 w 6453674"/>
              <a:gd name="connsiteY6" fmla="*/ 818566 h 134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3674" h="1342387">
                <a:moveTo>
                  <a:pt x="1707502" y="818566"/>
                </a:moveTo>
                <a:cubicBezTo>
                  <a:pt x="2343835" y="750042"/>
                  <a:pt x="3260090" y="401599"/>
                  <a:pt x="4950784" y="109141"/>
                </a:cubicBezTo>
                <a:cubicBezTo>
                  <a:pt x="5706787" y="-27608"/>
                  <a:pt x="6089560" y="-15068"/>
                  <a:pt x="6453674" y="34795"/>
                </a:cubicBezTo>
                <a:lnTo>
                  <a:pt x="6453674" y="575971"/>
                </a:lnTo>
                <a:cubicBezTo>
                  <a:pt x="5965890" y="877123"/>
                  <a:pt x="5237067" y="1068826"/>
                  <a:pt x="4320075" y="1244553"/>
                </a:cubicBezTo>
                <a:cubicBezTo>
                  <a:pt x="3076512" y="1541577"/>
                  <a:pt x="517849" y="1073067"/>
                  <a:pt x="0" y="1014510"/>
                </a:cubicBezTo>
                <a:cubicBezTo>
                  <a:pt x="587828" y="977187"/>
                  <a:pt x="1138335" y="883881"/>
                  <a:pt x="1707502" y="818566"/>
                </a:cubicBezTo>
                <a:close/>
              </a:path>
            </a:pathLst>
          </a:custGeom>
          <a:solidFill>
            <a:srgbClr val="1066A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1" dirty="0"/>
          </a:p>
        </p:txBody>
      </p:sp>
      <p:sp>
        <p:nvSpPr>
          <p:cNvPr id="9" name="TextBox 102"/>
          <p:cNvSpPr txBox="1"/>
          <p:nvPr/>
        </p:nvSpPr>
        <p:spPr>
          <a:xfrm>
            <a:off x="296997" y="8068134"/>
            <a:ext cx="17340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游戏开发</a:t>
            </a:r>
            <a:r>
              <a:rPr lang="en-US" altLang="zh-CN" sz="6600" b="1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6600" b="1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“道阻且长，行而不辍”</a:t>
            </a:r>
            <a:endParaRPr lang="en-US" altLang="zh-CN" sz="6600" b="1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标题 4"/>
          <p:cNvSpPr txBox="1">
            <a:spLocks/>
          </p:cNvSpPr>
          <p:nvPr/>
        </p:nvSpPr>
        <p:spPr>
          <a:xfrm>
            <a:off x="11734800" y="9401804"/>
            <a:ext cx="6023811" cy="591281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软件学院</a:t>
            </a:r>
            <a:r>
              <a:rPr lang="en-US" altLang="zh-CN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22373386  </a:t>
            </a:r>
            <a:r>
              <a:rPr lang="zh-CN" altLang="en-US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高铭</a:t>
            </a:r>
            <a:endParaRPr lang="en-US" altLang="zh-CN" sz="3000" b="1" dirty="0">
              <a:solidFill>
                <a:srgbClr val="0068B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B28E90-5D46-1796-F8BE-F4F54BF3D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670" y="543003"/>
            <a:ext cx="4735895" cy="1031373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849F60E-2CB3-2A14-2318-C612E3F445A3}"/>
              </a:ext>
            </a:extLst>
          </p:cNvPr>
          <p:cNvCxnSpPr>
            <a:cxnSpLocks/>
          </p:cNvCxnSpPr>
          <p:nvPr/>
        </p:nvCxnSpPr>
        <p:spPr>
          <a:xfrm>
            <a:off x="406892" y="9228309"/>
            <a:ext cx="17120712" cy="0"/>
          </a:xfrm>
          <a:prstGeom prst="line">
            <a:avLst/>
          </a:prstGeom>
          <a:ln w="12700">
            <a:solidFill>
              <a:srgbClr val="205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1310D3-5FEE-2B4B-705D-C68944D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6298-E7C9-4265-BFA7-A0821483250F}" type="datetime2">
              <a:rPr lang="zh-CN" altLang="en-US" smtClean="0"/>
              <a:t>2023年9月9日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1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grpSp>
        <p:nvGrpSpPr>
          <p:cNvPr id="10" name="Group 52">
            <a:extLst>
              <a:ext uri="{FF2B5EF4-FFF2-40B4-BE49-F238E27FC236}">
                <a16:creationId xmlns:a16="http://schemas.microsoft.com/office/drawing/2014/main" id="{082A8C12-FDD7-9FD0-89FC-A86AD1888AAD}"/>
              </a:ext>
            </a:extLst>
          </p:cNvPr>
          <p:cNvGrpSpPr/>
          <p:nvPr/>
        </p:nvGrpSpPr>
        <p:grpSpPr>
          <a:xfrm>
            <a:off x="914400" y="2019300"/>
            <a:ext cx="2745541" cy="756292"/>
            <a:chOff x="0" y="0"/>
            <a:chExt cx="6224867" cy="1008389"/>
          </a:xfrm>
        </p:grpSpPr>
        <p:sp>
          <p:nvSpPr>
            <p:cNvPr id="11" name="Freeform 53">
              <a:extLst>
                <a:ext uri="{FF2B5EF4-FFF2-40B4-BE49-F238E27FC236}">
                  <a16:creationId xmlns:a16="http://schemas.microsoft.com/office/drawing/2014/main" id="{76AE6770-2010-C0B4-0A52-908C688CE64E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12" name="TextBox 54">
              <a:extLst>
                <a:ext uri="{FF2B5EF4-FFF2-40B4-BE49-F238E27FC236}">
                  <a16:creationId xmlns:a16="http://schemas.microsoft.com/office/drawing/2014/main" id="{12A5D98A-0948-94E9-162C-C6C7F02FEF91}"/>
                </a:ext>
              </a:extLst>
            </p:cNvPr>
            <p:cNvSpPr txBox="1"/>
            <p:nvPr/>
          </p:nvSpPr>
          <p:spPr>
            <a:xfrm>
              <a:off x="315373" y="0"/>
              <a:ext cx="5573294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03 </a:t>
              </a: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中年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535AFFD-9962-4F7D-5F16-C55DCCA31DE6}"/>
              </a:ext>
            </a:extLst>
          </p:cNvPr>
          <p:cNvSpPr txBox="1"/>
          <p:nvPr/>
        </p:nvSpPr>
        <p:spPr>
          <a:xfrm>
            <a:off x="609600" y="3468137"/>
            <a:ext cx="8077200" cy="4458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插图丰富</a:t>
            </a:r>
            <a:r>
              <a:rPr lang="zh-CN" altLang="en-US" sz="2400" dirty="0"/>
              <a:t>：绘出工作后面临的</a:t>
            </a:r>
            <a:r>
              <a:rPr lang="zh-CN" altLang="en-US" sz="2400" dirty="0">
                <a:solidFill>
                  <a:srgbClr val="FF0000"/>
                </a:solidFill>
              </a:rPr>
              <a:t>种种大事</a:t>
            </a:r>
            <a:r>
              <a:rPr lang="zh-CN" altLang="en-US" sz="2400" dirty="0"/>
              <a:t>，需要</a:t>
            </a:r>
            <a:r>
              <a:rPr lang="zh-CN" altLang="en-US" sz="2400" dirty="0">
                <a:solidFill>
                  <a:srgbClr val="FF0000"/>
                </a:solidFill>
              </a:rPr>
              <a:t>步步攀登。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上升阶段</a:t>
            </a:r>
            <a:r>
              <a:rPr lang="zh-CN" altLang="en-US" sz="2400" dirty="0">
                <a:solidFill>
                  <a:srgbClr val="000000"/>
                </a:solidFill>
              </a:rPr>
              <a:t>：处在事业、家庭的发展期，</a:t>
            </a:r>
            <a:r>
              <a:rPr lang="zh-CN" altLang="en-US" sz="2400" dirty="0">
                <a:solidFill>
                  <a:srgbClr val="FF0000"/>
                </a:solidFill>
              </a:rPr>
              <a:t>人生也在上升。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下落阶段</a:t>
            </a:r>
            <a:r>
              <a:rPr lang="zh-CN" altLang="en-US" sz="2400" dirty="0">
                <a:solidFill>
                  <a:srgbClr val="000000"/>
                </a:solidFill>
              </a:rPr>
              <a:t>：身体不如从前，</a:t>
            </a:r>
            <a:r>
              <a:rPr lang="zh-CN" altLang="en-US" sz="2400" dirty="0">
                <a:solidFill>
                  <a:srgbClr val="FF0000"/>
                </a:solidFill>
              </a:rPr>
              <a:t>人生开始走下坡路。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重力逐渐变小</a:t>
            </a:r>
            <a:r>
              <a:rPr lang="zh-CN" altLang="en-US" sz="2400" dirty="0"/>
              <a:t>：人生阅历逐渐丰富，使得</a:t>
            </a:r>
            <a:r>
              <a:rPr lang="zh-CN" altLang="en-US" sz="2400" dirty="0">
                <a:solidFill>
                  <a:srgbClr val="FF0000"/>
                </a:solidFill>
              </a:rPr>
              <a:t>跳跃变得轻松。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难度困难</a:t>
            </a:r>
            <a:r>
              <a:rPr lang="zh-CN" altLang="en-US" sz="2400" dirty="0">
                <a:solidFill>
                  <a:srgbClr val="000000"/>
                </a:solidFill>
              </a:rPr>
              <a:t>：只给出一部分平台，其余需要玩家探索</a:t>
            </a:r>
            <a:r>
              <a:rPr lang="en-US" altLang="zh-CN" sz="2400" dirty="0">
                <a:solidFill>
                  <a:srgbClr val="00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世界充满未知，要勇于试错。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倒计时时长变长</a:t>
            </a:r>
            <a:r>
              <a:rPr lang="zh-CN" altLang="en-US" sz="2400" dirty="0">
                <a:solidFill>
                  <a:srgbClr val="000000"/>
                </a:solidFill>
              </a:rPr>
              <a:t>：平衡游戏难度，游戏各关卡时长比例亦对应</a:t>
            </a:r>
            <a:r>
              <a:rPr lang="zh-CN" altLang="en-US" sz="2400" dirty="0">
                <a:solidFill>
                  <a:srgbClr val="FF0000"/>
                </a:solidFill>
              </a:rPr>
              <a:t>人生各阶段时长比例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6A1165E-FB90-0B64-F8AD-4236ECCEB55E}"/>
              </a:ext>
            </a:extLst>
          </p:cNvPr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EF049357-7031-B3B8-00A8-9AA5755A62B6}"/>
                </a:ext>
              </a:extLst>
            </p:cNvPr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91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grpSp>
        <p:nvGrpSpPr>
          <p:cNvPr id="13" name="Group 52">
            <a:extLst>
              <a:ext uri="{FF2B5EF4-FFF2-40B4-BE49-F238E27FC236}">
                <a16:creationId xmlns:a16="http://schemas.microsoft.com/office/drawing/2014/main" id="{9EDC6018-4913-56FF-5AA8-4D7A1F045075}"/>
              </a:ext>
            </a:extLst>
          </p:cNvPr>
          <p:cNvGrpSpPr/>
          <p:nvPr/>
        </p:nvGrpSpPr>
        <p:grpSpPr>
          <a:xfrm>
            <a:off x="1184671" y="2095500"/>
            <a:ext cx="2745541" cy="756292"/>
            <a:chOff x="0" y="0"/>
            <a:chExt cx="6224867" cy="1008389"/>
          </a:xfrm>
        </p:grpSpPr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A41D35BF-9776-54BA-D138-F93EDA10109D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15" name="TextBox 54">
              <a:extLst>
                <a:ext uri="{FF2B5EF4-FFF2-40B4-BE49-F238E27FC236}">
                  <a16:creationId xmlns:a16="http://schemas.microsoft.com/office/drawing/2014/main" id="{2DF18B94-12CC-2DF8-5BC0-F8EB5DCDA34B}"/>
                </a:ext>
              </a:extLst>
            </p:cNvPr>
            <p:cNvSpPr txBox="1"/>
            <p:nvPr/>
          </p:nvSpPr>
          <p:spPr>
            <a:xfrm>
              <a:off x="394545" y="0"/>
              <a:ext cx="5573294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04 </a:t>
              </a: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老年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23DAC-9CC6-9829-FCB1-0BABAA09A1FC}"/>
              </a:ext>
            </a:extLst>
          </p:cNvPr>
          <p:cNvSpPr txBox="1"/>
          <p:nvPr/>
        </p:nvSpPr>
        <p:spPr>
          <a:xfrm>
            <a:off x="1184671" y="3448577"/>
            <a:ext cx="6816329" cy="390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移动速度大幅减慢</a:t>
            </a:r>
            <a:r>
              <a:rPr lang="zh-CN" altLang="en-US" sz="2400" dirty="0"/>
              <a:t>：模拟</a:t>
            </a:r>
            <a:r>
              <a:rPr lang="zh-CN" altLang="en-US" sz="2400" dirty="0">
                <a:solidFill>
                  <a:srgbClr val="FF0000"/>
                </a:solidFill>
              </a:rPr>
              <a:t>老年人的身体状况。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人生回溯</a:t>
            </a:r>
            <a:r>
              <a:rPr lang="zh-CN" altLang="en-US" sz="2400" dirty="0"/>
              <a:t>：每跳到一个台阶上，画面会播放出这个人生阶段中自己的经历，成为</a:t>
            </a:r>
            <a:r>
              <a:rPr lang="zh-CN" altLang="en-US" sz="2400" dirty="0">
                <a:solidFill>
                  <a:srgbClr val="FF0000"/>
                </a:solidFill>
              </a:rPr>
              <a:t>玩家的回忆。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别出心裁的设计</a:t>
            </a:r>
            <a:r>
              <a:rPr lang="zh-CN" altLang="en-US" sz="2400" dirty="0"/>
              <a:t>：一个台阶对应一个人生阶段。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人的一生就是在爬台阶，最终走向离世的大门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人物上升</a:t>
            </a:r>
            <a:r>
              <a:rPr lang="zh-CN" altLang="en-US" sz="2400" dirty="0">
                <a:solidFill>
                  <a:srgbClr val="000000"/>
                </a:solidFill>
              </a:rPr>
              <a:t>的过程即象征</a:t>
            </a:r>
            <a:r>
              <a:rPr lang="zh-CN" altLang="en-US" sz="2400" dirty="0">
                <a:solidFill>
                  <a:srgbClr val="FF0000"/>
                </a:solidFill>
              </a:rPr>
              <a:t>成长的过程。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难度简单：</a:t>
            </a:r>
            <a:r>
              <a:rPr lang="zh-CN" altLang="en-US" sz="2400" dirty="0">
                <a:solidFill>
                  <a:srgbClr val="000000"/>
                </a:solidFill>
              </a:rPr>
              <a:t>安享晚年，在慢节奏中回顾一生。</a:t>
            </a:r>
          </a:p>
        </p:txBody>
      </p:sp>
    </p:spTree>
    <p:extLst>
      <p:ext uri="{BB962C8B-B14F-4D97-AF65-F5344CB8AC3E}">
        <p14:creationId xmlns:p14="http://schemas.microsoft.com/office/powerpoint/2010/main" val="23915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grpSp>
        <p:nvGrpSpPr>
          <p:cNvPr id="57" name="Group 52">
            <a:extLst>
              <a:ext uri="{FF2B5EF4-FFF2-40B4-BE49-F238E27FC236}">
                <a16:creationId xmlns:a16="http://schemas.microsoft.com/office/drawing/2014/main" id="{9CBBF85F-BC5F-DE1E-4984-A7ECB1900E8D}"/>
              </a:ext>
            </a:extLst>
          </p:cNvPr>
          <p:cNvGrpSpPr/>
          <p:nvPr/>
        </p:nvGrpSpPr>
        <p:grpSpPr>
          <a:xfrm>
            <a:off x="2756344" y="1260060"/>
            <a:ext cx="2623376" cy="756292"/>
            <a:chOff x="0" y="0"/>
            <a:chExt cx="6224867" cy="1008389"/>
          </a:xfrm>
        </p:grpSpPr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0590666C-1550-6E3D-0A8F-C4870339BDE7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59" name="TextBox 54">
              <a:extLst>
                <a:ext uri="{FF2B5EF4-FFF2-40B4-BE49-F238E27FC236}">
                  <a16:creationId xmlns:a16="http://schemas.microsoft.com/office/drawing/2014/main" id="{7D25B7D7-5050-E59F-C7DA-C0C3076C3081}"/>
                </a:ext>
              </a:extLst>
            </p:cNvPr>
            <p:cNvSpPr txBox="1"/>
            <p:nvPr/>
          </p:nvSpPr>
          <p:spPr>
            <a:xfrm>
              <a:off x="416837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结束界面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0" name="Group 52">
            <a:extLst>
              <a:ext uri="{FF2B5EF4-FFF2-40B4-BE49-F238E27FC236}">
                <a16:creationId xmlns:a16="http://schemas.microsoft.com/office/drawing/2014/main" id="{AF5EA051-CE51-518A-2151-6411F5D0A315}"/>
              </a:ext>
            </a:extLst>
          </p:cNvPr>
          <p:cNvGrpSpPr/>
          <p:nvPr/>
        </p:nvGrpSpPr>
        <p:grpSpPr>
          <a:xfrm>
            <a:off x="2805806" y="4784570"/>
            <a:ext cx="2524451" cy="756292"/>
            <a:chOff x="0" y="0"/>
            <a:chExt cx="6224867" cy="1008389"/>
          </a:xfrm>
        </p:grpSpPr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851D519F-87E0-CFD0-78E3-461E068A8AC3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62" name="TextBox 54">
              <a:extLst>
                <a:ext uri="{FF2B5EF4-FFF2-40B4-BE49-F238E27FC236}">
                  <a16:creationId xmlns:a16="http://schemas.microsoft.com/office/drawing/2014/main" id="{1BB4BB49-0884-C57C-EDF5-0D98C7EBC4A2}"/>
                </a:ext>
              </a:extLst>
            </p:cNvPr>
            <p:cNvSpPr txBox="1"/>
            <p:nvPr/>
          </p:nvSpPr>
          <p:spPr>
            <a:xfrm>
              <a:off x="416837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失败界面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CBAE7485-FC38-6CF0-8740-684C9B5B5C0B}"/>
              </a:ext>
            </a:extLst>
          </p:cNvPr>
          <p:cNvSpPr txBox="1"/>
          <p:nvPr/>
        </p:nvSpPr>
        <p:spPr>
          <a:xfrm>
            <a:off x="552994" y="1987887"/>
            <a:ext cx="8382000" cy="2242730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end_window()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当玩家</a:t>
            </a:r>
            <a:r>
              <a:rPr lang="zh-CN" altLang="en-US" sz="2400" dirty="0">
                <a:solidFill>
                  <a:srgbClr val="FF0000"/>
                </a:solidFill>
              </a:rPr>
              <a:t>通过全部关卡</a:t>
            </a:r>
            <a:r>
              <a:rPr lang="zh-CN" altLang="en-US" sz="2400" dirty="0"/>
              <a:t>时跳转至此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写有游戏开发者</a:t>
            </a:r>
            <a:r>
              <a:rPr lang="zh-CN" altLang="en-US" sz="2400" dirty="0">
                <a:solidFill>
                  <a:srgbClr val="FF0000"/>
                </a:solidFill>
              </a:rPr>
              <a:t>对于该游戏的解读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提示语：提示玩家按空格重新开始或按</a:t>
            </a:r>
            <a:r>
              <a:rPr lang="en-US" altLang="zh-CN" sz="2400" dirty="0"/>
              <a:t>ESC</a:t>
            </a:r>
            <a:r>
              <a:rPr lang="zh-CN" altLang="en-US" sz="2400" dirty="0"/>
              <a:t>退出。</a:t>
            </a:r>
            <a:endParaRPr lang="en-US" altLang="zh-CN" sz="24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30027BE-47C7-A9A8-938B-5DF0ABB069F3}"/>
              </a:ext>
            </a:extLst>
          </p:cNvPr>
          <p:cNvSpPr txBox="1"/>
          <p:nvPr/>
        </p:nvSpPr>
        <p:spPr>
          <a:xfrm>
            <a:off x="533400" y="5755175"/>
            <a:ext cx="7848601" cy="335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玩家在当前人生阶段</a:t>
            </a:r>
            <a:r>
              <a:rPr lang="zh-CN" altLang="en-US" sz="2400" dirty="0">
                <a:solidFill>
                  <a:srgbClr val="FF0000"/>
                </a:solidFill>
              </a:rPr>
              <a:t>失败的标志</a:t>
            </a:r>
            <a:r>
              <a:rPr lang="zh-CN" altLang="en-US" sz="2400" dirty="0"/>
              <a:t>，按下空格跳转回当前阶段的初始界面重新开始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fail_serious</a:t>
            </a:r>
            <a:r>
              <a:rPr lang="en-US" altLang="zh-CN" sz="2400" dirty="0"/>
              <a:t>(): </a:t>
            </a:r>
            <a:r>
              <a:rPr lang="zh-CN" altLang="en-US" sz="2400" dirty="0"/>
              <a:t>坠落出地图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fail_timeout</a:t>
            </a:r>
            <a:r>
              <a:rPr lang="en-US" altLang="zh-CN" sz="2400" dirty="0"/>
              <a:t>(): </a:t>
            </a:r>
            <a:r>
              <a:rPr lang="zh-CN" altLang="en-US" sz="2400" dirty="0"/>
              <a:t>超时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fail_drug</a:t>
            </a:r>
            <a:r>
              <a:rPr lang="en-US" altLang="zh-CN" sz="2400" dirty="0"/>
              <a:t>(): </a:t>
            </a:r>
            <a:r>
              <a:rPr lang="zh-CN" altLang="en-US" sz="2400" dirty="0"/>
              <a:t>误沾毒品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fail_frustrate(): </a:t>
            </a:r>
            <a:r>
              <a:rPr lang="zh-CN" altLang="en-US" sz="2400" dirty="0"/>
              <a:t>受到挫折而畏葸不前</a:t>
            </a:r>
          </a:p>
        </p:txBody>
      </p:sp>
    </p:spTree>
    <p:extLst>
      <p:ext uri="{BB962C8B-B14F-4D97-AF65-F5344CB8AC3E}">
        <p14:creationId xmlns:p14="http://schemas.microsoft.com/office/powerpoint/2010/main" val="70976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32004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实 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8F59A6-E22E-CE5E-6B52-E5F2E96D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03F3-E4BB-4463-AB11-BC453B35F8E9}" type="datetime2">
              <a:rPr lang="zh-CN" altLang="en-US" smtClean="0"/>
              <a:t>2023年9月9日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8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47"/>
          <p:cNvSpPr/>
          <p:nvPr/>
        </p:nvSpPr>
        <p:spPr>
          <a:xfrm flipH="1">
            <a:off x="1521618" y="1519354"/>
            <a:ext cx="2382" cy="2298926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TextBox 61"/>
          <p:cNvSpPr txBox="1"/>
          <p:nvPr/>
        </p:nvSpPr>
        <p:spPr>
          <a:xfrm>
            <a:off x="438707" y="1333500"/>
            <a:ext cx="1085293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人物类</a:t>
            </a:r>
            <a:endParaRPr lang="en-US" sz="5500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8" name="Group 16">
            <a:extLst>
              <a:ext uri="{FF2B5EF4-FFF2-40B4-BE49-F238E27FC236}">
                <a16:creationId xmlns:a16="http://schemas.microsoft.com/office/drawing/2014/main" id="{00ECEBC5-C2FB-35D4-6F83-70830E6E3785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0E0C1EB9-7FEC-5D9B-314F-22ACF7A49479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0CC1439C-5A4A-31D8-3DCF-CB913483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39D00C-3A61-6A41-041B-2BBC07FF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B771-75D2-4423-81BA-0729EBEA595C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0CF964-4DE0-A616-BCF6-46982755BD8F}"/>
              </a:ext>
            </a:extLst>
          </p:cNvPr>
          <p:cNvSpPr txBox="1"/>
          <p:nvPr/>
        </p:nvSpPr>
        <p:spPr>
          <a:xfrm>
            <a:off x="2057400" y="1519354"/>
            <a:ext cx="13563600" cy="196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体现</a:t>
            </a:r>
            <a:r>
              <a:rPr lang="zh-CN" altLang="en-US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面向对象编程</a:t>
            </a:r>
            <a:r>
              <a:rPr lang="zh-CN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的思想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为游戏中四个关卡的人物</a:t>
            </a:r>
            <a:r>
              <a:rPr lang="zh-CN" altLang="en-US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分别设置类</a:t>
            </a:r>
            <a:r>
              <a:rPr lang="zh-CN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，分别记为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player, youth, adult, old</a:t>
            </a:r>
            <a:r>
              <a:rPr lang="zh-CN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。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这些人物图片变换的频率不同，速度、重力加速度等变量亦有所不同。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682DE8-4A3D-400E-193A-2AD82FE4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872657"/>
            <a:ext cx="10591800" cy="56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4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47"/>
          <p:cNvSpPr/>
          <p:nvPr/>
        </p:nvSpPr>
        <p:spPr>
          <a:xfrm>
            <a:off x="898289" y="2234974"/>
            <a:ext cx="3390900" cy="12926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TextBox 61"/>
          <p:cNvSpPr txBox="1"/>
          <p:nvPr/>
        </p:nvSpPr>
        <p:spPr>
          <a:xfrm>
            <a:off x="895907" y="1291328"/>
            <a:ext cx="354568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移动跳跃</a:t>
            </a:r>
            <a:endParaRPr lang="en-US" sz="5500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8" name="Group 16">
            <a:extLst>
              <a:ext uri="{FF2B5EF4-FFF2-40B4-BE49-F238E27FC236}">
                <a16:creationId xmlns:a16="http://schemas.microsoft.com/office/drawing/2014/main" id="{00ECEBC5-C2FB-35D4-6F83-70830E6E3785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0E0C1EB9-7FEC-5D9B-314F-22ACF7A49479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0CC1439C-5A4A-31D8-3DCF-CB913483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39D00C-3A61-6A41-041B-2BBC07FF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B771-75D2-4423-81BA-0729EBEA595C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0CF964-4DE0-A616-BCF6-46982755BD8F}"/>
              </a:ext>
            </a:extLst>
          </p:cNvPr>
          <p:cNvSpPr txBox="1"/>
          <p:nvPr/>
        </p:nvSpPr>
        <p:spPr>
          <a:xfrm>
            <a:off x="871958" y="3086100"/>
            <a:ext cx="7712153" cy="5186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直接</a:t>
            </a:r>
            <a:r>
              <a:rPr lang="zh-CN" altLang="en-US" sz="2800" dirty="0">
                <a:solidFill>
                  <a:srgbClr val="FF0000"/>
                </a:solidFill>
              </a:rPr>
              <a:t>在主函数中处理</a:t>
            </a:r>
            <a:r>
              <a:rPr lang="zh-CN" altLang="en-US" sz="2800" dirty="0"/>
              <a:t>，更有利于数据调试，不必改动</a:t>
            </a:r>
            <a:r>
              <a:rPr lang="en-US" altLang="zh-CN" sz="2800" dirty="0"/>
              <a:t>player</a:t>
            </a:r>
            <a:r>
              <a:rPr lang="zh-CN" altLang="en-US" sz="2800" dirty="0"/>
              <a:t>类。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设定</a:t>
            </a:r>
            <a:r>
              <a:rPr lang="zh-CN" altLang="en-US" sz="2800" dirty="0">
                <a:solidFill>
                  <a:srgbClr val="FF0000"/>
                </a:solidFill>
              </a:rPr>
              <a:t>布尔变量</a:t>
            </a:r>
            <a:r>
              <a:rPr lang="zh-CN" altLang="en-US" sz="2800" dirty="0"/>
              <a:t>，监视键盘操作，</a:t>
            </a:r>
            <a:r>
              <a:rPr lang="zh-CN" altLang="en-US" sz="2800" dirty="0">
                <a:solidFill>
                  <a:srgbClr val="FF0000"/>
                </a:solidFill>
              </a:rPr>
              <a:t>判断移动状态</a:t>
            </a:r>
            <a:r>
              <a:rPr lang="zh-CN" altLang="en-US" sz="2800" dirty="0"/>
              <a:t>，根据移动状态执行操作。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展现</a:t>
            </a:r>
            <a:r>
              <a:rPr lang="zh-CN" altLang="en-US" sz="2800" dirty="0">
                <a:solidFill>
                  <a:srgbClr val="FF0000"/>
                </a:solidFill>
              </a:rPr>
              <a:t>人物动作变化</a:t>
            </a:r>
            <a:r>
              <a:rPr lang="zh-CN" altLang="en-US" sz="2800" dirty="0"/>
              <a:t>：通过图片的切换实现。在player类中设定</a:t>
            </a:r>
            <a:r>
              <a:rPr lang="en-US" altLang="zh-CN" sz="2800" dirty="0" err="1"/>
              <a:t>i</a:t>
            </a:r>
            <a:r>
              <a:rPr lang="zh-CN" altLang="en-US" sz="2800" dirty="0"/>
              <a:t>dx变量和frames列表，随着时间推进，idx自增并与len(frames)取模，实现人物动作的动态变化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791D1-DE6C-E1E1-4629-11F731D8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90" y="800100"/>
            <a:ext cx="7010400" cy="8725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7" name="AutoShape 47"/>
          <p:cNvSpPr/>
          <p:nvPr/>
        </p:nvSpPr>
        <p:spPr>
          <a:xfrm>
            <a:off x="1066800" y="2095500"/>
            <a:ext cx="3390900" cy="12926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TextBox 61"/>
          <p:cNvSpPr txBox="1"/>
          <p:nvPr/>
        </p:nvSpPr>
        <p:spPr>
          <a:xfrm>
            <a:off x="990600" y="1181100"/>
            <a:ext cx="354568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碰撞检测</a:t>
            </a:r>
            <a:endParaRPr lang="en-US" sz="5500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8" name="Group 16">
            <a:extLst>
              <a:ext uri="{FF2B5EF4-FFF2-40B4-BE49-F238E27FC236}">
                <a16:creationId xmlns:a16="http://schemas.microsoft.com/office/drawing/2014/main" id="{00ECEBC5-C2FB-35D4-6F83-70830E6E3785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0E0C1EB9-7FEC-5D9B-314F-22ACF7A49479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0CC1439C-5A4A-31D8-3DCF-CB913483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39D00C-3A61-6A41-041B-2BBC07FF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B771-75D2-4423-81BA-0729EBEA595C}" type="datetime2">
              <a:rPr lang="zh-CN" altLang="en-US" smtClean="0"/>
              <a:t>2023年9月9日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0CF964-4DE0-A616-BCF6-46982755BD8F}"/>
              </a:ext>
            </a:extLst>
          </p:cNvPr>
          <p:cNvSpPr txBox="1"/>
          <p:nvPr/>
        </p:nvSpPr>
        <p:spPr>
          <a:xfrm>
            <a:off x="699387" y="2400300"/>
            <a:ext cx="7673788" cy="6120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利用</a:t>
            </a:r>
            <a:r>
              <a:rPr lang="en-US" altLang="zh-CN" sz="2400" dirty="0" err="1">
                <a:solidFill>
                  <a:srgbClr val="000000"/>
                </a:solidFill>
              </a:rPr>
              <a:t>pygame</a:t>
            </a:r>
            <a:r>
              <a:rPr lang="zh-CN" altLang="en-US" sz="2400" dirty="0">
                <a:solidFill>
                  <a:srgbClr val="000000"/>
                </a:solidFill>
              </a:rPr>
              <a:t>提供的精灵类，调用</a:t>
            </a:r>
            <a:r>
              <a:rPr lang="en-US" altLang="zh-CN" sz="2400" dirty="0" err="1">
                <a:solidFill>
                  <a:srgbClr val="000000"/>
                </a:solidFill>
              </a:rPr>
              <a:t>pygame.sprite.spritecollideany</a:t>
            </a:r>
            <a:r>
              <a:rPr lang="en-US" altLang="zh-CN" sz="2400" dirty="0">
                <a:solidFill>
                  <a:srgbClr val="000000"/>
                </a:solidFill>
              </a:rPr>
              <a:t>() </a:t>
            </a:r>
            <a:r>
              <a:rPr lang="zh-CN" altLang="en-US" sz="2400" dirty="0">
                <a:solidFill>
                  <a:srgbClr val="000000"/>
                </a:solidFill>
              </a:rPr>
              <a:t>，不足之处是无法判断两精灵是从何方向碰撞的。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解决方法：对横纵向的各种情况分别判断，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横向碰撞则横向速度置零，从下向上碰撞则纵向速度置零开始下落，从上向下碰撞则速度置零静止不动。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玩家掉落的碰撞判断，实现方法是：使玩家向下落一像素，若未与平台发生碰撞且未处于跳跃状态且未处于地面上，则进行自由落体运动，随后玩家位置回升一像素。这样可以实现真实物理环境下玩家的跳跃和避障。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C2DB08-78D5-94FC-BF34-5170F1CE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27" y="1516187"/>
            <a:ext cx="8994270" cy="7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32004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 得 感 想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8F59A6-E22E-CE5E-6B52-E5F2E96D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03F3-E4BB-4463-AB11-BC453B35F8E9}" type="datetime2">
              <a:rPr lang="zh-CN" altLang="en-US" smtClean="0"/>
              <a:t>2023年9月9日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35AFFD-9962-4F7D-5F16-C55DCCA31DE6}"/>
              </a:ext>
            </a:extLst>
          </p:cNvPr>
          <p:cNvSpPr txBox="1"/>
          <p:nvPr/>
        </p:nvSpPr>
        <p:spPr>
          <a:xfrm>
            <a:off x="1752600" y="2019300"/>
            <a:ext cx="14368015" cy="6120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感激软件学院小学期的契机，使我能够编写一款自己制作的游戏。虽然时间仓促，一些功能并未付诸实现，但我对这款游戏仍十分满意。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在技术层面上，我战胜了内心的抗拒和恐惧，通过学习教程、阅读官方文档等方式自学了</a:t>
            </a:r>
            <a:r>
              <a:rPr lang="en-US" altLang="zh-CN" sz="2400" dirty="0"/>
              <a:t>python</a:t>
            </a:r>
            <a:r>
              <a:rPr lang="zh-CN" altLang="en-US" sz="2400" dirty="0"/>
              <a:t>语法和</a:t>
            </a:r>
            <a:r>
              <a:rPr lang="en-US" altLang="zh-CN" sz="2400" dirty="0" err="1"/>
              <a:t>pygame</a:t>
            </a:r>
            <a:r>
              <a:rPr lang="zh-CN" altLang="en-US" sz="2400" dirty="0"/>
              <a:t>的用法，针对自己程序中的需要有目的地学习。十分庆幸，我自一开始便构思好了游戏的大体框架，这使得我不必在后续开发过程中大面积改动代码，甚至推翻重来。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编写游戏对我写代码的能力有了很大提升。我开始注重代码结构化问题，对于不同功能用不同的函数实现，不同模块存储在不同</a:t>
            </a:r>
            <a:r>
              <a:rPr lang="en-US" altLang="zh-CN" sz="2400" dirty="0"/>
              <a:t>python</a:t>
            </a:r>
            <a:r>
              <a:rPr lang="zh-CN" altLang="en-US" sz="2400" dirty="0"/>
              <a:t>文件中；养成了良好的编程习惯，统一变量名称，优化代码可读性。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此外，我逐渐了解了面向对象编程，尽管技术不精。我开始给对象建立各种类，虽然有别于我熟悉的面向过程编程，但我体会到了它在游戏开发上的巨大用处。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开发过程中，程序经常出现不明原因的</a:t>
            </a:r>
            <a:r>
              <a:rPr lang="en-US" altLang="zh-CN" sz="2400" dirty="0"/>
              <a:t>bug</a:t>
            </a:r>
            <a:r>
              <a:rPr lang="zh-CN" altLang="en-US" sz="2400" dirty="0"/>
              <a:t>，导致开发进度被拖慢。在此过程中，我通过走查、调试等方式</a:t>
            </a:r>
            <a:r>
              <a:rPr lang="en-US" altLang="zh-CN" sz="2400" dirty="0"/>
              <a:t>debug</a:t>
            </a:r>
            <a:r>
              <a:rPr lang="zh-CN" altLang="en-US" sz="2400" dirty="0"/>
              <a:t>，助教同学们对我不遗余力的援助也帮我解决了许多问题，在此表示衷心感谢。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6A1165E-FB90-0B64-F8AD-4236ECCEB55E}"/>
              </a:ext>
            </a:extLst>
          </p:cNvPr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EF049357-7031-B3B8-00A8-9AA5755A62B6}"/>
                </a:ext>
              </a:extLst>
            </p:cNvPr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39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0D7F94-BD16-B1F9-CACB-13D855598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t="40837" r="11556" b="12731"/>
          <a:stretch/>
        </p:blipFill>
        <p:spPr>
          <a:xfrm>
            <a:off x="0" y="1748385"/>
            <a:ext cx="18299220" cy="7305889"/>
          </a:xfrm>
          <a:prstGeom prst="rect">
            <a:avLst/>
          </a:prstGeom>
        </p:spPr>
      </p:pic>
      <p:sp>
        <p:nvSpPr>
          <p:cNvPr id="7" name="矩形 4">
            <a:extLst>
              <a:ext uri="{FF2B5EF4-FFF2-40B4-BE49-F238E27FC236}">
                <a16:creationId xmlns:a16="http://schemas.microsoft.com/office/drawing/2014/main" id="{8C8538D3-BDFB-EE34-3302-2D911EF5003A}"/>
              </a:ext>
            </a:extLst>
          </p:cNvPr>
          <p:cNvSpPr/>
          <p:nvPr/>
        </p:nvSpPr>
        <p:spPr>
          <a:xfrm>
            <a:off x="-28194" y="7699979"/>
            <a:ext cx="18318578" cy="2594165"/>
          </a:xfrm>
          <a:custGeom>
            <a:avLst/>
            <a:gdLst>
              <a:gd name="connsiteX0" fmla="*/ 0 w 12195175"/>
              <a:gd name="connsiteY0" fmla="*/ 0 h 404664"/>
              <a:gd name="connsiteX1" fmla="*/ 12195175 w 12195175"/>
              <a:gd name="connsiteY1" fmla="*/ 0 h 404664"/>
              <a:gd name="connsiteX2" fmla="*/ 12195175 w 12195175"/>
              <a:gd name="connsiteY2" fmla="*/ 404664 h 404664"/>
              <a:gd name="connsiteX3" fmla="*/ 0 w 12195175"/>
              <a:gd name="connsiteY3" fmla="*/ 404664 h 404664"/>
              <a:gd name="connsiteX4" fmla="*/ 0 w 12195175"/>
              <a:gd name="connsiteY4" fmla="*/ 0 h 404664"/>
              <a:gd name="connsiteX0" fmla="*/ 0 w 12195175"/>
              <a:gd name="connsiteY0" fmla="*/ 8993 h 413657"/>
              <a:gd name="connsiteX1" fmla="*/ 6096000 w 12195175"/>
              <a:gd name="connsiteY1" fmla="*/ 0 h 413657"/>
              <a:gd name="connsiteX2" fmla="*/ 12195175 w 12195175"/>
              <a:gd name="connsiteY2" fmla="*/ 8993 h 413657"/>
              <a:gd name="connsiteX3" fmla="*/ 12195175 w 12195175"/>
              <a:gd name="connsiteY3" fmla="*/ 413657 h 413657"/>
              <a:gd name="connsiteX4" fmla="*/ 0 w 12195175"/>
              <a:gd name="connsiteY4" fmla="*/ 413657 h 413657"/>
              <a:gd name="connsiteX5" fmla="*/ 0 w 12195175"/>
              <a:gd name="connsiteY5" fmla="*/ 8993 h 413657"/>
              <a:gd name="connsiteX0" fmla="*/ 0 w 12195175"/>
              <a:gd name="connsiteY0" fmla="*/ 458935 h 863599"/>
              <a:gd name="connsiteX1" fmla="*/ 6052457 w 12195175"/>
              <a:gd name="connsiteY1" fmla="*/ 0 h 863599"/>
              <a:gd name="connsiteX2" fmla="*/ 12195175 w 12195175"/>
              <a:gd name="connsiteY2" fmla="*/ 458935 h 863599"/>
              <a:gd name="connsiteX3" fmla="*/ 12195175 w 12195175"/>
              <a:gd name="connsiteY3" fmla="*/ 863599 h 863599"/>
              <a:gd name="connsiteX4" fmla="*/ 0 w 12195175"/>
              <a:gd name="connsiteY4" fmla="*/ 863599 h 863599"/>
              <a:gd name="connsiteX5" fmla="*/ 0 w 12195175"/>
              <a:gd name="connsiteY5" fmla="*/ 458935 h 863599"/>
              <a:gd name="connsiteX0" fmla="*/ 0 w 12195175"/>
              <a:gd name="connsiteY0" fmla="*/ 547835 h 952499"/>
              <a:gd name="connsiteX1" fmla="*/ 6052457 w 12195175"/>
              <a:gd name="connsiteY1" fmla="*/ 0 h 952499"/>
              <a:gd name="connsiteX2" fmla="*/ 12195175 w 12195175"/>
              <a:gd name="connsiteY2" fmla="*/ 547835 h 952499"/>
              <a:gd name="connsiteX3" fmla="*/ 12195175 w 12195175"/>
              <a:gd name="connsiteY3" fmla="*/ 952499 h 952499"/>
              <a:gd name="connsiteX4" fmla="*/ 0 w 12195175"/>
              <a:gd name="connsiteY4" fmla="*/ 952499 h 952499"/>
              <a:gd name="connsiteX5" fmla="*/ 0 w 12195175"/>
              <a:gd name="connsiteY5" fmla="*/ 547835 h 952499"/>
              <a:gd name="connsiteX0" fmla="*/ 0 w 12195175"/>
              <a:gd name="connsiteY0" fmla="*/ 670072 h 1074736"/>
              <a:gd name="connsiteX1" fmla="*/ 5987370 w 12195175"/>
              <a:gd name="connsiteY1" fmla="*/ 0 h 1074736"/>
              <a:gd name="connsiteX2" fmla="*/ 12195175 w 12195175"/>
              <a:gd name="connsiteY2" fmla="*/ 670072 h 1074736"/>
              <a:gd name="connsiteX3" fmla="*/ 12195175 w 12195175"/>
              <a:gd name="connsiteY3" fmla="*/ 1074736 h 1074736"/>
              <a:gd name="connsiteX4" fmla="*/ 0 w 12195175"/>
              <a:gd name="connsiteY4" fmla="*/ 1074736 h 1074736"/>
              <a:gd name="connsiteX5" fmla="*/ 0 w 12195175"/>
              <a:gd name="connsiteY5" fmla="*/ 670072 h 1074736"/>
              <a:gd name="connsiteX0" fmla="*/ 0 w 12195175"/>
              <a:gd name="connsiteY0" fmla="*/ 679747 h 1084411"/>
              <a:gd name="connsiteX1" fmla="*/ 6081741 w 12195175"/>
              <a:gd name="connsiteY1" fmla="*/ 0 h 1084411"/>
              <a:gd name="connsiteX2" fmla="*/ 12195175 w 12195175"/>
              <a:gd name="connsiteY2" fmla="*/ 679747 h 1084411"/>
              <a:gd name="connsiteX3" fmla="*/ 12195175 w 12195175"/>
              <a:gd name="connsiteY3" fmla="*/ 1084411 h 1084411"/>
              <a:gd name="connsiteX4" fmla="*/ 0 w 12195175"/>
              <a:gd name="connsiteY4" fmla="*/ 1084411 h 1084411"/>
              <a:gd name="connsiteX5" fmla="*/ 0 w 12195175"/>
              <a:gd name="connsiteY5" fmla="*/ 679747 h 1084411"/>
              <a:gd name="connsiteX0" fmla="*/ 25393 w 12195175"/>
              <a:gd name="connsiteY0" fmla="*/ 551983 h 1084411"/>
              <a:gd name="connsiteX1" fmla="*/ 6081741 w 12195175"/>
              <a:gd name="connsiteY1" fmla="*/ 0 h 1084411"/>
              <a:gd name="connsiteX2" fmla="*/ 12195175 w 12195175"/>
              <a:gd name="connsiteY2" fmla="*/ 679747 h 1084411"/>
              <a:gd name="connsiteX3" fmla="*/ 12195175 w 12195175"/>
              <a:gd name="connsiteY3" fmla="*/ 1084411 h 1084411"/>
              <a:gd name="connsiteX4" fmla="*/ 0 w 12195175"/>
              <a:gd name="connsiteY4" fmla="*/ 1084411 h 1084411"/>
              <a:gd name="connsiteX5" fmla="*/ 25393 w 12195175"/>
              <a:gd name="connsiteY5" fmla="*/ 551983 h 1084411"/>
              <a:gd name="connsiteX0" fmla="*/ 25393 w 12195175"/>
              <a:gd name="connsiteY0" fmla="*/ 551983 h 1084411"/>
              <a:gd name="connsiteX1" fmla="*/ 6081741 w 12195175"/>
              <a:gd name="connsiteY1" fmla="*/ 0 h 1084411"/>
              <a:gd name="connsiteX2" fmla="*/ 12188827 w 12195175"/>
              <a:gd name="connsiteY2" fmla="*/ 579931 h 1084411"/>
              <a:gd name="connsiteX3" fmla="*/ 12195175 w 12195175"/>
              <a:gd name="connsiteY3" fmla="*/ 1084411 h 1084411"/>
              <a:gd name="connsiteX4" fmla="*/ 0 w 12195175"/>
              <a:gd name="connsiteY4" fmla="*/ 1084411 h 1084411"/>
              <a:gd name="connsiteX5" fmla="*/ 25393 w 12195175"/>
              <a:gd name="connsiteY5" fmla="*/ 551983 h 1084411"/>
              <a:gd name="connsiteX0" fmla="*/ 25393 w 12201180"/>
              <a:gd name="connsiteY0" fmla="*/ 551983 h 1084411"/>
              <a:gd name="connsiteX1" fmla="*/ 6081741 w 12201180"/>
              <a:gd name="connsiteY1" fmla="*/ 0 h 1084411"/>
              <a:gd name="connsiteX2" fmla="*/ 12201180 w 12201180"/>
              <a:gd name="connsiteY2" fmla="*/ 564392 h 1084411"/>
              <a:gd name="connsiteX3" fmla="*/ 12195175 w 12201180"/>
              <a:gd name="connsiteY3" fmla="*/ 1084411 h 1084411"/>
              <a:gd name="connsiteX4" fmla="*/ 0 w 12201180"/>
              <a:gd name="connsiteY4" fmla="*/ 1084411 h 1084411"/>
              <a:gd name="connsiteX5" fmla="*/ 25393 w 12201180"/>
              <a:gd name="connsiteY5" fmla="*/ 551983 h 1084411"/>
              <a:gd name="connsiteX0" fmla="*/ 25393 w 12201180"/>
              <a:gd name="connsiteY0" fmla="*/ 549321 h 1084411"/>
              <a:gd name="connsiteX1" fmla="*/ 6081741 w 12201180"/>
              <a:gd name="connsiteY1" fmla="*/ 0 h 1084411"/>
              <a:gd name="connsiteX2" fmla="*/ 12201180 w 12201180"/>
              <a:gd name="connsiteY2" fmla="*/ 564392 h 1084411"/>
              <a:gd name="connsiteX3" fmla="*/ 12195175 w 12201180"/>
              <a:gd name="connsiteY3" fmla="*/ 1084411 h 1084411"/>
              <a:gd name="connsiteX4" fmla="*/ 0 w 12201180"/>
              <a:gd name="connsiteY4" fmla="*/ 1084411 h 1084411"/>
              <a:gd name="connsiteX5" fmla="*/ 25393 w 12201180"/>
              <a:gd name="connsiteY5" fmla="*/ 549321 h 1084411"/>
              <a:gd name="connsiteX0" fmla="*/ 21161 w 12201180"/>
              <a:gd name="connsiteY0" fmla="*/ 549321 h 1084411"/>
              <a:gd name="connsiteX1" fmla="*/ 6081741 w 12201180"/>
              <a:gd name="connsiteY1" fmla="*/ 0 h 1084411"/>
              <a:gd name="connsiteX2" fmla="*/ 12201180 w 12201180"/>
              <a:gd name="connsiteY2" fmla="*/ 564392 h 1084411"/>
              <a:gd name="connsiteX3" fmla="*/ 12195175 w 12201180"/>
              <a:gd name="connsiteY3" fmla="*/ 1084411 h 1084411"/>
              <a:gd name="connsiteX4" fmla="*/ 0 w 12201180"/>
              <a:gd name="connsiteY4" fmla="*/ 1084411 h 1084411"/>
              <a:gd name="connsiteX5" fmla="*/ 21161 w 12201180"/>
              <a:gd name="connsiteY5" fmla="*/ 549321 h 1084411"/>
              <a:gd name="connsiteX0" fmla="*/ 21161 w 12205941"/>
              <a:gd name="connsiteY0" fmla="*/ 549321 h 1084411"/>
              <a:gd name="connsiteX1" fmla="*/ 6081741 w 12205941"/>
              <a:gd name="connsiteY1" fmla="*/ 0 h 1084411"/>
              <a:gd name="connsiteX2" fmla="*/ 12205941 w 12205941"/>
              <a:gd name="connsiteY2" fmla="*/ 564392 h 1084411"/>
              <a:gd name="connsiteX3" fmla="*/ 12195175 w 12205941"/>
              <a:gd name="connsiteY3" fmla="*/ 1084411 h 1084411"/>
              <a:gd name="connsiteX4" fmla="*/ 0 w 12205941"/>
              <a:gd name="connsiteY4" fmla="*/ 1084411 h 1084411"/>
              <a:gd name="connsiteX5" fmla="*/ 21161 w 12205941"/>
              <a:gd name="connsiteY5" fmla="*/ 549321 h 1084411"/>
              <a:gd name="connsiteX0" fmla="*/ 21161 w 12208289"/>
              <a:gd name="connsiteY0" fmla="*/ 549321 h 1087405"/>
              <a:gd name="connsiteX1" fmla="*/ 6081741 w 12208289"/>
              <a:gd name="connsiteY1" fmla="*/ 0 h 1087405"/>
              <a:gd name="connsiteX2" fmla="*/ 12205941 w 12208289"/>
              <a:gd name="connsiteY2" fmla="*/ 564392 h 1087405"/>
              <a:gd name="connsiteX3" fmla="*/ 12207871 w 12208289"/>
              <a:gd name="connsiteY3" fmla="*/ 1087405 h 1087405"/>
              <a:gd name="connsiteX4" fmla="*/ 0 w 12208289"/>
              <a:gd name="connsiteY4" fmla="*/ 1084411 h 1087405"/>
              <a:gd name="connsiteX5" fmla="*/ 21161 w 12208289"/>
              <a:gd name="connsiteY5" fmla="*/ 549321 h 1087405"/>
              <a:gd name="connsiteX0" fmla="*/ 21161 w 12209115"/>
              <a:gd name="connsiteY0" fmla="*/ 549321 h 1087405"/>
              <a:gd name="connsiteX1" fmla="*/ 6081741 w 12209115"/>
              <a:gd name="connsiteY1" fmla="*/ 0 h 1087405"/>
              <a:gd name="connsiteX2" fmla="*/ 12209115 w 12209115"/>
              <a:gd name="connsiteY2" fmla="*/ 562396 h 1087405"/>
              <a:gd name="connsiteX3" fmla="*/ 12207871 w 12209115"/>
              <a:gd name="connsiteY3" fmla="*/ 1087405 h 1087405"/>
              <a:gd name="connsiteX4" fmla="*/ 0 w 12209115"/>
              <a:gd name="connsiteY4" fmla="*/ 1084411 h 1087405"/>
              <a:gd name="connsiteX5" fmla="*/ 21161 w 12209115"/>
              <a:gd name="connsiteY5" fmla="*/ 549321 h 1087405"/>
              <a:gd name="connsiteX0" fmla="*/ 16401 w 12209115"/>
              <a:gd name="connsiteY0" fmla="*/ 547324 h 1087405"/>
              <a:gd name="connsiteX1" fmla="*/ 6081741 w 12209115"/>
              <a:gd name="connsiteY1" fmla="*/ 0 h 1087405"/>
              <a:gd name="connsiteX2" fmla="*/ 12209115 w 12209115"/>
              <a:gd name="connsiteY2" fmla="*/ 562396 h 1087405"/>
              <a:gd name="connsiteX3" fmla="*/ 12207871 w 12209115"/>
              <a:gd name="connsiteY3" fmla="*/ 1087405 h 1087405"/>
              <a:gd name="connsiteX4" fmla="*/ 0 w 12209115"/>
              <a:gd name="connsiteY4" fmla="*/ 1084411 h 1087405"/>
              <a:gd name="connsiteX5" fmla="*/ 16401 w 12209115"/>
              <a:gd name="connsiteY5" fmla="*/ 547324 h 108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9115" h="1087405">
                <a:moveTo>
                  <a:pt x="16401" y="547324"/>
                </a:moveTo>
                <a:lnTo>
                  <a:pt x="6081741" y="0"/>
                </a:lnTo>
                <a:lnTo>
                  <a:pt x="12209115" y="562396"/>
                </a:lnTo>
                <a:cubicBezTo>
                  <a:pt x="12207113" y="735736"/>
                  <a:pt x="12209873" y="914065"/>
                  <a:pt x="12207871" y="1087405"/>
                </a:cubicBezTo>
                <a:lnTo>
                  <a:pt x="0" y="1084411"/>
                </a:lnTo>
                <a:lnTo>
                  <a:pt x="16401" y="547324"/>
                </a:lnTo>
                <a:close/>
              </a:path>
            </a:pathLst>
          </a:custGeom>
          <a:solidFill>
            <a:srgbClr val="0068B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6418E819-544E-1175-253A-0C80EF2C8778}"/>
              </a:ext>
            </a:extLst>
          </p:cNvPr>
          <p:cNvSpPr/>
          <p:nvPr/>
        </p:nvSpPr>
        <p:spPr>
          <a:xfrm>
            <a:off x="0" y="-2008"/>
            <a:ext cx="18334725" cy="3337163"/>
          </a:xfrm>
          <a:custGeom>
            <a:avLst/>
            <a:gdLst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0 w 12195175"/>
              <a:gd name="connsiteY3" fmla="*/ 908720 h 908720"/>
              <a:gd name="connsiteX4" fmla="*/ 0 w 12195175"/>
              <a:gd name="connsiteY4" fmla="*/ 0 h 908720"/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6096000 w 12195175"/>
              <a:gd name="connsiteY3" fmla="*/ 899886 h 908720"/>
              <a:gd name="connsiteX4" fmla="*/ 0 w 12195175"/>
              <a:gd name="connsiteY4" fmla="*/ 908720 h 908720"/>
              <a:gd name="connsiteX5" fmla="*/ 0 w 12195175"/>
              <a:gd name="connsiteY5" fmla="*/ 0 h 908720"/>
              <a:gd name="connsiteX0" fmla="*/ 0 w 12195175"/>
              <a:gd name="connsiteY0" fmla="*/ 0 h 2510972"/>
              <a:gd name="connsiteX1" fmla="*/ 12195175 w 12195175"/>
              <a:gd name="connsiteY1" fmla="*/ 0 h 2510972"/>
              <a:gd name="connsiteX2" fmla="*/ 12195175 w 12195175"/>
              <a:gd name="connsiteY2" fmla="*/ 908720 h 2510972"/>
              <a:gd name="connsiteX3" fmla="*/ 6052458 w 12195175"/>
              <a:gd name="connsiteY3" fmla="*/ 2510972 h 2510972"/>
              <a:gd name="connsiteX4" fmla="*/ 0 w 12195175"/>
              <a:gd name="connsiteY4" fmla="*/ 908720 h 2510972"/>
              <a:gd name="connsiteX5" fmla="*/ 0 w 12195175"/>
              <a:gd name="connsiteY5" fmla="*/ 0 h 251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5175" h="2510972">
                <a:moveTo>
                  <a:pt x="0" y="0"/>
                </a:moveTo>
                <a:lnTo>
                  <a:pt x="12195175" y="0"/>
                </a:lnTo>
                <a:lnTo>
                  <a:pt x="12195175" y="908720"/>
                </a:lnTo>
                <a:lnTo>
                  <a:pt x="6052458" y="2510972"/>
                </a:lnTo>
                <a:lnTo>
                  <a:pt x="0" y="908720"/>
                </a:lnTo>
                <a:lnTo>
                  <a:pt x="0" y="0"/>
                </a:lnTo>
                <a:close/>
              </a:path>
            </a:pathLst>
          </a:custGeom>
          <a:solidFill>
            <a:srgbClr val="0068B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14" name="文本框 28">
            <a:extLst>
              <a:ext uri="{FF2B5EF4-FFF2-40B4-BE49-F238E27FC236}">
                <a16:creationId xmlns:a16="http://schemas.microsoft.com/office/drawing/2014/main" id="{5BC24FF7-CC94-897D-58D7-EEFD50A5EB08}"/>
              </a:ext>
            </a:extLst>
          </p:cNvPr>
          <p:cNvSpPr txBox="1"/>
          <p:nvPr/>
        </p:nvSpPr>
        <p:spPr>
          <a:xfrm>
            <a:off x="7798568" y="9190219"/>
            <a:ext cx="2737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2023.09.09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5" name="标题 16">
            <a:extLst>
              <a:ext uri="{FF2B5EF4-FFF2-40B4-BE49-F238E27FC236}">
                <a16:creationId xmlns:a16="http://schemas.microsoft.com/office/drawing/2014/main" id="{9046BF22-9EC1-C013-9D1C-2E87A981FDA3}"/>
              </a:ext>
            </a:extLst>
          </p:cNvPr>
          <p:cNvSpPr txBox="1">
            <a:spLocks/>
          </p:cNvSpPr>
          <p:nvPr/>
        </p:nvSpPr>
        <p:spPr>
          <a:xfrm>
            <a:off x="1" y="1748384"/>
            <a:ext cx="18302438" cy="7305889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anchor="ctr" anchorCtr="0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9600" dirty="0">
                <a:solidFill>
                  <a:srgbClr val="006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请批评指正！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D61D0E-7B5C-098D-737E-3917B25A7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25" y="404285"/>
            <a:ext cx="5547639" cy="12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9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729938" y="7513992"/>
            <a:ext cx="5474828" cy="2773008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5608" y="1530190"/>
            <a:ext cx="17782224" cy="8138432"/>
            <a:chOff x="0" y="0"/>
            <a:chExt cx="23709632" cy="10851242"/>
          </a:xfrm>
        </p:grpSpPr>
        <p:sp>
          <p:nvSpPr>
            <p:cNvPr id="10" name="Freeform 10"/>
            <p:cNvSpPr/>
            <p:nvPr/>
          </p:nvSpPr>
          <p:spPr>
            <a:xfrm>
              <a:off x="3175" y="3175"/>
              <a:ext cx="23703280" cy="10844784"/>
            </a:xfrm>
            <a:custGeom>
              <a:avLst/>
              <a:gdLst/>
              <a:ahLst/>
              <a:cxnLst/>
              <a:rect l="l" t="t" r="r" b="b"/>
              <a:pathLst>
                <a:path w="23703280" h="10844784">
                  <a:moveTo>
                    <a:pt x="23703280" y="0"/>
                  </a:moveTo>
                  <a:lnTo>
                    <a:pt x="5422392" y="0"/>
                  </a:lnTo>
                  <a:cubicBezTo>
                    <a:pt x="2427732" y="0"/>
                    <a:pt x="0" y="2427732"/>
                    <a:pt x="0" y="5422392"/>
                  </a:cubicBezTo>
                  <a:lnTo>
                    <a:pt x="0" y="5422392"/>
                  </a:lnTo>
                  <a:cubicBezTo>
                    <a:pt x="0" y="8417179"/>
                    <a:pt x="2427732" y="10844784"/>
                    <a:pt x="5422392" y="10844784"/>
                  </a:cubicBezTo>
                  <a:lnTo>
                    <a:pt x="23703279" y="10844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23706455" y="6350"/>
                  </a:moveTo>
                  <a:lnTo>
                    <a:pt x="5425567" y="6350"/>
                  </a:lnTo>
                  <a:lnTo>
                    <a:pt x="5425567" y="3175"/>
                  </a:lnTo>
                  <a:lnTo>
                    <a:pt x="5425567" y="6350"/>
                  </a:lnTo>
                  <a:cubicBezTo>
                    <a:pt x="2432685" y="6350"/>
                    <a:pt x="6350" y="2432685"/>
                    <a:pt x="6350" y="5425567"/>
                  </a:cubicBezTo>
                  <a:lnTo>
                    <a:pt x="3175" y="5425567"/>
                  </a:lnTo>
                  <a:lnTo>
                    <a:pt x="3175" y="5422392"/>
                  </a:lnTo>
                  <a:lnTo>
                    <a:pt x="3175" y="5422392"/>
                  </a:lnTo>
                  <a:cubicBezTo>
                    <a:pt x="4953" y="5422392"/>
                    <a:pt x="6350" y="5423789"/>
                    <a:pt x="6350" y="5425567"/>
                  </a:cubicBezTo>
                  <a:cubicBezTo>
                    <a:pt x="6350" y="8418576"/>
                    <a:pt x="2432685" y="10844784"/>
                    <a:pt x="5425567" y="10844784"/>
                  </a:cubicBezTo>
                  <a:lnTo>
                    <a:pt x="5425567" y="10847959"/>
                  </a:lnTo>
                  <a:lnTo>
                    <a:pt x="5425567" y="10844784"/>
                  </a:lnTo>
                  <a:lnTo>
                    <a:pt x="23706454" y="10844784"/>
                  </a:lnTo>
                  <a:lnTo>
                    <a:pt x="23706454" y="10847959"/>
                  </a:lnTo>
                  <a:lnTo>
                    <a:pt x="23703279" y="10847959"/>
                  </a:lnTo>
                  <a:lnTo>
                    <a:pt x="23703279" y="3175"/>
                  </a:lnTo>
                  <a:lnTo>
                    <a:pt x="23706454" y="3175"/>
                  </a:lnTo>
                  <a:lnTo>
                    <a:pt x="23706454" y="6350"/>
                  </a:lnTo>
                  <a:moveTo>
                    <a:pt x="23706454" y="0"/>
                  </a:moveTo>
                  <a:cubicBezTo>
                    <a:pt x="23708232" y="0"/>
                    <a:pt x="23709629" y="1397"/>
                    <a:pt x="23709629" y="3175"/>
                  </a:cubicBezTo>
                  <a:lnTo>
                    <a:pt x="23709629" y="10848086"/>
                  </a:lnTo>
                  <a:cubicBezTo>
                    <a:pt x="23709629" y="10849864"/>
                    <a:pt x="23708232" y="10851261"/>
                    <a:pt x="23706454" y="10851261"/>
                  </a:cubicBezTo>
                  <a:lnTo>
                    <a:pt x="5425567" y="10851261"/>
                  </a:lnTo>
                  <a:lnTo>
                    <a:pt x="5425567" y="10851261"/>
                  </a:lnTo>
                  <a:cubicBezTo>
                    <a:pt x="2429129" y="10851261"/>
                    <a:pt x="0" y="8422132"/>
                    <a:pt x="0" y="5425567"/>
                  </a:cubicBezTo>
                  <a:lnTo>
                    <a:pt x="3175" y="5425567"/>
                  </a:lnTo>
                  <a:lnTo>
                    <a:pt x="3175" y="5428742"/>
                  </a:lnTo>
                  <a:lnTo>
                    <a:pt x="3175" y="5428742"/>
                  </a:lnTo>
                  <a:cubicBezTo>
                    <a:pt x="1397" y="5428742"/>
                    <a:pt x="0" y="5427345"/>
                    <a:pt x="0" y="5425567"/>
                  </a:cubicBezTo>
                  <a:cubicBezTo>
                    <a:pt x="0" y="2429129"/>
                    <a:pt x="2429129" y="0"/>
                    <a:pt x="5425567" y="0"/>
                  </a:cubicBezTo>
                  <a:lnTo>
                    <a:pt x="23706455" y="0"/>
                  </a:lnTo>
                  <a:close/>
                </a:path>
              </a:pathLst>
            </a:custGeom>
            <a:solidFill>
              <a:srgbClr val="0058E0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41413" y="2750029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20359" y="3147182"/>
            <a:ext cx="4548012" cy="1733212"/>
            <a:chOff x="0" y="0"/>
            <a:chExt cx="6064016" cy="2310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2627273">
            <a:off x="10593526" y="3538945"/>
            <a:ext cx="949687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35025" y="2750029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81754" y="3147182"/>
            <a:ext cx="4548012" cy="1733212"/>
            <a:chOff x="0" y="0"/>
            <a:chExt cx="6064016" cy="2310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2627273">
            <a:off x="16354922" y="3538945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344878" y="5968780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591607" y="6365933"/>
            <a:ext cx="4548012" cy="1733212"/>
            <a:chOff x="0" y="0"/>
            <a:chExt cx="6064016" cy="2310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 rot="2627273">
            <a:off x="10664775" y="6757696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5224" y="9188332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37" name="Group 37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3" name="TextBox 73"/>
          <p:cNvSpPr txBox="1"/>
          <p:nvPr/>
        </p:nvSpPr>
        <p:spPr>
          <a:xfrm>
            <a:off x="1392369" y="4521538"/>
            <a:ext cx="37426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0542010" y="3694701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011261" y="3695700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1" dirty="0">
                <a:solidFill>
                  <a:srgbClr val="005BA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游戏简介</a:t>
            </a:r>
            <a:endParaRPr lang="en-US" sz="4200" b="1" dirty="0">
              <a:solidFill>
                <a:srgbClr val="005BA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6303406" y="3694701"/>
            <a:ext cx="105272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2505663" y="3695700"/>
            <a:ext cx="372493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1" dirty="0">
                <a:solidFill>
                  <a:srgbClr val="005BA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关卡创意介绍</a:t>
            </a:r>
            <a:endParaRPr lang="en-US" altLang="zh-CN" sz="4200" b="1" dirty="0">
              <a:solidFill>
                <a:srgbClr val="005BA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0613259" y="6913452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>
                <a:solidFill>
                  <a:srgbClr val="FFFFFF"/>
                </a:solidFill>
                <a:latin typeface="字由点字典黑 65J" panose="00020600040101010101" charset="-122"/>
              </a:rPr>
              <a:t>03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7082509" y="6914451"/>
            <a:ext cx="323165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1" dirty="0">
                <a:solidFill>
                  <a:srgbClr val="005BA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技术实现</a:t>
            </a:r>
            <a:endParaRPr lang="en-US" altLang="zh-CN" sz="4200" b="1" dirty="0">
              <a:solidFill>
                <a:srgbClr val="005BA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6303406" y="6865935"/>
            <a:ext cx="105272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>
                <a:solidFill>
                  <a:srgbClr val="FFFFFF"/>
                </a:solidFill>
                <a:latin typeface="字由点字典黑 65J" panose="00020600040101010101" charset="-122"/>
              </a:rPr>
              <a:t>04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C9CB9A58-1EEA-2006-38B1-1FB9A94F3FBF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0ED28A8-AEDE-BBA7-74B8-E0D795BF6083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1" name="图片 90">
            <a:extLst>
              <a:ext uri="{FF2B5EF4-FFF2-40B4-BE49-F238E27FC236}">
                <a16:creationId xmlns:a16="http://schemas.microsoft.com/office/drawing/2014/main" id="{E08D4E91-A965-4FD2-79A2-FCB187BE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7317"/>
            <a:ext cx="4329828" cy="915692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CEF4B4-1BB5-81AD-8B2D-366CD15E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E280-2ACA-4EC8-967A-8A4D39E91BDA}" type="datetime2">
              <a:rPr lang="zh-CN" altLang="en-US" smtClean="0"/>
              <a:t>2023年9月9日</a:t>
            </a:fld>
            <a:endParaRPr lang="en-US"/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F31C4CFC-86CF-76EF-7DCC-C1A5917F0DC3}"/>
              </a:ext>
            </a:extLst>
          </p:cNvPr>
          <p:cNvGrpSpPr/>
          <p:nvPr/>
        </p:nvGrpSpPr>
        <p:grpSpPr>
          <a:xfrm>
            <a:off x="12035025" y="6009542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6E8C9839-1CA2-95E3-004E-8BFD11180E90}"/>
                </a:ext>
              </a:extLst>
            </p:cNvPr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49DCB563-013F-B73B-47E6-868431F274EE}"/>
              </a:ext>
            </a:extLst>
          </p:cNvPr>
          <p:cNvGrpSpPr/>
          <p:nvPr/>
        </p:nvGrpSpPr>
        <p:grpSpPr>
          <a:xfrm>
            <a:off x="12281754" y="6406695"/>
            <a:ext cx="4548012" cy="1733212"/>
            <a:chOff x="0" y="0"/>
            <a:chExt cx="6064016" cy="2310950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71E1D45-8356-86E4-1BAC-5E05F649DC11}"/>
                </a:ext>
              </a:extLst>
            </p:cNvPr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89B6ED83-9EA3-DFEB-B780-A73D38EE9F56}"/>
              </a:ext>
            </a:extLst>
          </p:cNvPr>
          <p:cNvGrpSpPr/>
          <p:nvPr/>
        </p:nvGrpSpPr>
        <p:grpSpPr>
          <a:xfrm rot="2627273">
            <a:off x="16354922" y="6798458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EB08422B-23B2-FC39-007D-CA783F11FA00}"/>
                </a:ext>
              </a:extLst>
            </p:cNvPr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TextBox 81">
            <a:extLst>
              <a:ext uri="{FF2B5EF4-FFF2-40B4-BE49-F238E27FC236}">
                <a16:creationId xmlns:a16="http://schemas.microsoft.com/office/drawing/2014/main" id="{E7ABBBA7-0745-750F-9811-A50C2A22ED26}"/>
              </a:ext>
            </a:extLst>
          </p:cNvPr>
          <p:cNvSpPr txBox="1"/>
          <p:nvPr/>
        </p:nvSpPr>
        <p:spPr>
          <a:xfrm>
            <a:off x="16303406" y="6954214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>
                <a:solidFill>
                  <a:srgbClr val="FFFFFF"/>
                </a:solidFill>
                <a:latin typeface="字由点字典黑 65J" panose="00020600040101010101" charset="-122"/>
              </a:rPr>
              <a:t>04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A40663FB-BFE0-F599-6D84-6FFB6F283DCE}"/>
              </a:ext>
            </a:extLst>
          </p:cNvPr>
          <p:cNvSpPr txBox="1"/>
          <p:nvPr/>
        </p:nvSpPr>
        <p:spPr>
          <a:xfrm>
            <a:off x="12772656" y="6955213"/>
            <a:ext cx="323165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1" dirty="0">
                <a:solidFill>
                  <a:srgbClr val="005BA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心得感想</a:t>
            </a:r>
            <a:endParaRPr lang="en-US" altLang="zh-CN" sz="4200" b="1" dirty="0">
              <a:solidFill>
                <a:srgbClr val="005BA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32004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 戏 简 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5FF6-507D-0662-41B7-27B1C16D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EF32-7FC1-4466-9643-3AD27B73B0C0}" type="datetime2">
              <a:rPr lang="zh-CN" altLang="en-US" smtClean="0"/>
              <a:t>2023年9月9日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5D5C589-A98E-07B0-CFDD-21F46865571E}"/>
              </a:ext>
            </a:extLst>
          </p:cNvPr>
          <p:cNvGrpSpPr/>
          <p:nvPr/>
        </p:nvGrpSpPr>
        <p:grpSpPr>
          <a:xfrm>
            <a:off x="6324600" y="1714500"/>
            <a:ext cx="4324370" cy="903161"/>
            <a:chOff x="6560426" y="2847723"/>
            <a:chExt cx="4324370" cy="903161"/>
          </a:xfrm>
        </p:grpSpPr>
        <p:sp>
          <p:nvSpPr>
            <p:cNvPr id="55" name="Freeform 55"/>
            <p:cNvSpPr/>
            <p:nvPr/>
          </p:nvSpPr>
          <p:spPr>
            <a:xfrm>
              <a:off x="6560426" y="2847723"/>
              <a:ext cx="4324370" cy="903161"/>
            </a:xfrm>
            <a:custGeom>
              <a:avLst/>
              <a:gdLst/>
              <a:ahLst/>
              <a:cxnLst/>
              <a:rect l="l" t="t" r="r" b="b"/>
              <a:pathLst>
                <a:path w="5765827" h="1204214">
                  <a:moveTo>
                    <a:pt x="0" y="602107"/>
                  </a:moveTo>
                  <a:cubicBezTo>
                    <a:pt x="0" y="269621"/>
                    <a:pt x="288856" y="0"/>
                    <a:pt x="645062" y="0"/>
                  </a:cubicBezTo>
                  <a:lnTo>
                    <a:pt x="5120767" y="0"/>
                  </a:lnTo>
                  <a:cubicBezTo>
                    <a:pt x="5476973" y="0"/>
                    <a:pt x="5765827" y="269621"/>
                    <a:pt x="5765827" y="602107"/>
                  </a:cubicBezTo>
                  <a:cubicBezTo>
                    <a:pt x="5765827" y="934593"/>
                    <a:pt x="5476973" y="1204214"/>
                    <a:pt x="5120767" y="1204214"/>
                  </a:cubicBezTo>
                  <a:lnTo>
                    <a:pt x="645062" y="1204214"/>
                  </a:lnTo>
                  <a:cubicBezTo>
                    <a:pt x="288856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437B1B-061E-9E05-D180-770CA37BA738}"/>
                </a:ext>
              </a:extLst>
            </p:cNvPr>
            <p:cNvSpPr txBox="1"/>
            <p:nvPr/>
          </p:nvSpPr>
          <p:spPr>
            <a:xfrm>
              <a:off x="7236711" y="29796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开发信息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0187E6-32AE-9474-D3A6-11477536217E}"/>
              </a:ext>
            </a:extLst>
          </p:cNvPr>
          <p:cNvGrpSpPr/>
          <p:nvPr/>
        </p:nvGrpSpPr>
        <p:grpSpPr>
          <a:xfrm>
            <a:off x="990600" y="8194112"/>
            <a:ext cx="4324370" cy="987988"/>
            <a:chOff x="6560426" y="2847723"/>
            <a:chExt cx="4324370" cy="987988"/>
          </a:xfrm>
        </p:grpSpPr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7507D1C5-028A-6CBA-4EE4-A7BA2A6851E3}"/>
                </a:ext>
              </a:extLst>
            </p:cNvPr>
            <p:cNvSpPr/>
            <p:nvPr/>
          </p:nvSpPr>
          <p:spPr>
            <a:xfrm>
              <a:off x="6560426" y="2847723"/>
              <a:ext cx="4324370" cy="903161"/>
            </a:xfrm>
            <a:custGeom>
              <a:avLst/>
              <a:gdLst/>
              <a:ahLst/>
              <a:cxnLst/>
              <a:rect l="l" t="t" r="r" b="b"/>
              <a:pathLst>
                <a:path w="5765827" h="1204214">
                  <a:moveTo>
                    <a:pt x="0" y="602107"/>
                  </a:moveTo>
                  <a:cubicBezTo>
                    <a:pt x="0" y="269621"/>
                    <a:pt x="288856" y="0"/>
                    <a:pt x="645062" y="0"/>
                  </a:cubicBezTo>
                  <a:lnTo>
                    <a:pt x="5120767" y="0"/>
                  </a:lnTo>
                  <a:cubicBezTo>
                    <a:pt x="5476973" y="0"/>
                    <a:pt x="5765827" y="269621"/>
                    <a:pt x="5765827" y="602107"/>
                  </a:cubicBezTo>
                  <a:cubicBezTo>
                    <a:pt x="5765827" y="934593"/>
                    <a:pt x="5476973" y="1204214"/>
                    <a:pt x="5120767" y="1204214"/>
                  </a:cubicBezTo>
                  <a:lnTo>
                    <a:pt x="645062" y="1204214"/>
                  </a:lnTo>
                  <a:cubicBezTo>
                    <a:pt x="288856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3D0933-1FB4-CF71-9C20-8CE42ADB88AA}"/>
                </a:ext>
              </a:extLst>
            </p:cNvPr>
            <p:cNvSpPr txBox="1"/>
            <p:nvPr/>
          </p:nvSpPr>
          <p:spPr>
            <a:xfrm>
              <a:off x="7246226" y="2912381"/>
              <a:ext cx="2971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简单描述</a:t>
              </a:r>
              <a:endParaRPr lang="en-US" altLang="zh-CN" sz="36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8FBABD8-EA33-A8A7-41EE-DC9526D0A7BC}"/>
              </a:ext>
            </a:extLst>
          </p:cNvPr>
          <p:cNvGrpSpPr/>
          <p:nvPr/>
        </p:nvGrpSpPr>
        <p:grpSpPr>
          <a:xfrm>
            <a:off x="13354030" y="8507539"/>
            <a:ext cx="4324370" cy="903161"/>
            <a:chOff x="6560426" y="2847723"/>
            <a:chExt cx="4324370" cy="903161"/>
          </a:xfrm>
        </p:grpSpPr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28897CD7-DADC-AE67-6C43-DF51006192C7}"/>
                </a:ext>
              </a:extLst>
            </p:cNvPr>
            <p:cNvSpPr/>
            <p:nvPr/>
          </p:nvSpPr>
          <p:spPr>
            <a:xfrm>
              <a:off x="6560426" y="2847723"/>
              <a:ext cx="4324370" cy="903161"/>
            </a:xfrm>
            <a:custGeom>
              <a:avLst/>
              <a:gdLst/>
              <a:ahLst/>
              <a:cxnLst/>
              <a:rect l="l" t="t" r="r" b="b"/>
              <a:pathLst>
                <a:path w="5765827" h="1204214">
                  <a:moveTo>
                    <a:pt x="0" y="602107"/>
                  </a:moveTo>
                  <a:cubicBezTo>
                    <a:pt x="0" y="269621"/>
                    <a:pt x="288856" y="0"/>
                    <a:pt x="645062" y="0"/>
                  </a:cubicBezTo>
                  <a:lnTo>
                    <a:pt x="5120767" y="0"/>
                  </a:lnTo>
                  <a:cubicBezTo>
                    <a:pt x="5476973" y="0"/>
                    <a:pt x="5765827" y="269621"/>
                    <a:pt x="5765827" y="602107"/>
                  </a:cubicBezTo>
                  <a:cubicBezTo>
                    <a:pt x="5765827" y="934593"/>
                    <a:pt x="5476973" y="1204214"/>
                    <a:pt x="5120767" y="1204214"/>
                  </a:cubicBezTo>
                  <a:lnTo>
                    <a:pt x="645062" y="1204214"/>
                  </a:lnTo>
                  <a:cubicBezTo>
                    <a:pt x="288856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908E52C-CF8D-F4E7-C409-DFCAD6812CD1}"/>
                </a:ext>
              </a:extLst>
            </p:cNvPr>
            <p:cNvSpPr txBox="1"/>
            <p:nvPr/>
          </p:nvSpPr>
          <p:spPr>
            <a:xfrm>
              <a:off x="7236711" y="29796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项目背景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7" name="Group 16">
            <a:extLst>
              <a:ext uri="{FF2B5EF4-FFF2-40B4-BE49-F238E27FC236}">
                <a16:creationId xmlns:a16="http://schemas.microsoft.com/office/drawing/2014/main" id="{9616C3D4-6B5C-1327-7F94-4EF3D9B754ED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1445E43F-ACE8-14AB-0C8F-9B7484A0B29C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9" name="图片 78">
            <a:extLst>
              <a:ext uri="{FF2B5EF4-FFF2-40B4-BE49-F238E27FC236}">
                <a16:creationId xmlns:a16="http://schemas.microsoft.com/office/drawing/2014/main" id="{EFA235BF-433D-4636-D997-AC043AE6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623A54-440C-B23B-85AF-3D963557EAE7}"/>
              </a:ext>
            </a:extLst>
          </p:cNvPr>
          <p:cNvSpPr txBox="1"/>
          <p:nvPr/>
        </p:nvSpPr>
        <p:spPr>
          <a:xfrm>
            <a:off x="274069" y="1812027"/>
            <a:ext cx="5776462" cy="583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u="none" strike="noStrike" baseline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一款模拟人生的闯关游戏。</a:t>
            </a:r>
            <a:endParaRPr lang="en-US" altLang="zh-CN" sz="2800" b="0" i="0" u="none" strike="noStrike" baseline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u="none" strike="noStrike" baseline="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共四个关卡，分别代表少年、青年、中年、老年四个阶段。</a:t>
            </a:r>
            <a:endParaRPr lang="en-US" altLang="zh-CN" sz="2800" b="0" i="0" u="none" strike="noStrike" baseline="0" dirty="0">
              <a:solidFill>
                <a:srgbClr val="32323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操作方法：左右移动</a:t>
            </a:r>
            <a:r>
              <a:rPr lang="en-US" altLang="zh-CN" sz="280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80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跳跃</a:t>
            </a:r>
            <a:endParaRPr lang="en-US" altLang="zh-CN" sz="2800" dirty="0">
              <a:solidFill>
                <a:srgbClr val="32323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各关</a:t>
            </a:r>
            <a:r>
              <a:rPr lang="zh-CN" altLang="en-US" sz="2800" b="0" i="0" u="none" strike="noStrike" baseline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都有不同人物行为设定</a:t>
            </a:r>
            <a:r>
              <a:rPr lang="zh-CN" altLang="en-US" sz="280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800" b="0" i="0" u="none" strike="noStrike" baseline="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速度、跳跃高度、通关难度等。</a:t>
            </a:r>
            <a:endParaRPr lang="en-US" altLang="zh-CN" sz="2800" b="0" i="0" u="none" strike="noStrike" baseline="0" dirty="0">
              <a:solidFill>
                <a:srgbClr val="32323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通关方式：</a:t>
            </a:r>
            <a:r>
              <a:rPr lang="zh-CN" altLang="en-US" sz="2800" b="0" i="0" u="none" strike="noStrike" baseline="0" dirty="0">
                <a:solidFill>
                  <a:srgbClr val="3232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跳跃平台障碍，按照提示在倒计时结束前进入下一个人生阶段。</a:t>
            </a:r>
            <a:r>
              <a:rPr lang="zh-CN" altLang="en-US" sz="2800" b="0" i="0" u="none" strike="noStrike" baseline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完成四个阶段即通关。</a:t>
            </a:r>
            <a:endParaRPr lang="en-US" altLang="zh-CN" sz="2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9AA9B02-6DDA-BD1B-8FFA-0A0DF434D087}"/>
              </a:ext>
            </a:extLst>
          </p:cNvPr>
          <p:cNvSpPr txBox="1"/>
          <p:nvPr/>
        </p:nvSpPr>
        <p:spPr>
          <a:xfrm>
            <a:off x="6565367" y="3346354"/>
            <a:ext cx="4083603" cy="26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开发语言：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开发平台：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开发工具：</a:t>
            </a:r>
            <a:r>
              <a:rPr lang="en-US" altLang="zh-CN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yCharm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代码量：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1400</a:t>
            </a:r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</a:t>
            </a:r>
            <a:endParaRPr lang="en-US" altLang="zh-CN" sz="40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BEFA1C4-256B-40A1-44A8-20A10F3E5D3F}"/>
              </a:ext>
            </a:extLst>
          </p:cNvPr>
          <p:cNvSpPr txBox="1"/>
          <p:nvPr/>
        </p:nvSpPr>
        <p:spPr>
          <a:xfrm>
            <a:off x="11032812" y="1176271"/>
            <a:ext cx="6645588" cy="7125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相较于网络上闯关游戏“超级英雄”式的人物设定，</a:t>
            </a:r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把自己作为游戏的主角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才最能引起共鸣。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我们每个人的一生正如闯关游戏一样：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升级，跨越障碍平台，寻找通关路径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成长，经历困难挫折，谋求生活之路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人生经历不同，故游戏</a:t>
            </a:r>
            <a:r>
              <a:rPr lang="zh-CN" altLang="en-US" sz="2800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通关路径不同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但每个人都有生老病死，故</a:t>
            </a:r>
            <a:r>
              <a:rPr lang="zh-CN" altLang="en-US" sz="2800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所有玩家的开局和结尾都相同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：出生和死亡。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基于此，制作一款有深刻内涵的闯关游戏，</a:t>
            </a:r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引导玩家思考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51" name="日期占位符 50">
            <a:extLst>
              <a:ext uri="{FF2B5EF4-FFF2-40B4-BE49-F238E27FC236}">
                <a16:creationId xmlns:a16="http://schemas.microsoft.com/office/drawing/2014/main" id="{330C363A-B569-4C1A-E3F1-21E0CEDB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C837-6B1D-4237-B6D2-3CBD568AFA6A}" type="datetime2">
              <a:rPr lang="zh-CN" altLang="en-US" smtClean="0"/>
              <a:t>2023年9月9日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47"/>
          <p:cNvSpPr/>
          <p:nvPr/>
        </p:nvSpPr>
        <p:spPr>
          <a:xfrm>
            <a:off x="495301" y="1933575"/>
            <a:ext cx="3390900" cy="12926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TextBox 61"/>
          <p:cNvSpPr txBox="1"/>
          <p:nvPr/>
        </p:nvSpPr>
        <p:spPr>
          <a:xfrm>
            <a:off x="492919" y="1104900"/>
            <a:ext cx="354568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流程设计</a:t>
            </a:r>
            <a:endParaRPr lang="en-US" sz="5500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0CC1439C-5A4A-31D8-3DCF-CB913483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AAE0445-5A8A-1450-CBB2-A89C309B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77" y="346466"/>
            <a:ext cx="10513800" cy="725993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5624791-ED9B-8B60-3362-6CAEC040F62D}"/>
              </a:ext>
            </a:extLst>
          </p:cNvPr>
          <p:cNvSpPr txBox="1"/>
          <p:nvPr/>
        </p:nvSpPr>
        <p:spPr>
          <a:xfrm>
            <a:off x="12496800" y="164490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逻辑流程图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8E3663D-BBB3-B075-02CC-3F845BE9B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86" y="2164571"/>
            <a:ext cx="4057257" cy="782820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4BBBED56-B67F-53D5-7A9C-1F2477504892}"/>
              </a:ext>
            </a:extLst>
          </p:cNvPr>
          <p:cNvSpPr txBox="1"/>
          <p:nvPr/>
        </p:nvSpPr>
        <p:spPr>
          <a:xfrm>
            <a:off x="608593" y="3009900"/>
            <a:ext cx="2210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关卡函数流程图</a:t>
            </a:r>
          </a:p>
        </p:txBody>
      </p:sp>
    </p:spTree>
    <p:extLst>
      <p:ext uri="{BB962C8B-B14F-4D97-AF65-F5344CB8AC3E}">
        <p14:creationId xmlns:p14="http://schemas.microsoft.com/office/powerpoint/2010/main" val="366922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062542" y="4511879"/>
            <a:ext cx="1016291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dist"/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关卡创意介绍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B3F6A-B1A3-F5F3-79BD-DC1E2EA3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7515-463B-41B5-A840-9878BD6F03BB}" type="datetime2">
              <a:rPr lang="zh-CN" altLang="en-US" smtClean="0"/>
              <a:t>2023年9月9日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1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2"/>
          <p:cNvGrpSpPr/>
          <p:nvPr/>
        </p:nvGrpSpPr>
        <p:grpSpPr>
          <a:xfrm>
            <a:off x="1941929" y="2857500"/>
            <a:ext cx="2630071" cy="756292"/>
            <a:chOff x="0" y="0"/>
            <a:chExt cx="6224867" cy="10083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416837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开始界面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CF112-4BA5-2FFF-FC10-A1A6AB0B98E5}"/>
              </a:ext>
            </a:extLst>
          </p:cNvPr>
          <p:cNvSpPr txBox="1"/>
          <p:nvPr/>
        </p:nvSpPr>
        <p:spPr>
          <a:xfrm>
            <a:off x="990600" y="3771900"/>
            <a:ext cx="6936541" cy="518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menu_window()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展示了</a:t>
            </a:r>
            <a:r>
              <a:rPr lang="zh-CN" altLang="en-US" sz="2800" dirty="0">
                <a:solidFill>
                  <a:srgbClr val="FF0000"/>
                </a:solidFill>
              </a:rPr>
              <a:t>游戏标题和立意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/>
              <a:t> </a:t>
            </a:r>
            <a:r>
              <a:rPr lang="en-US" altLang="zh-CN" sz="2800" dirty="0"/>
              <a:t>guide_window()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游戏提示</a:t>
            </a:r>
            <a:r>
              <a:rPr lang="zh-CN" altLang="en-US" sz="2800" dirty="0"/>
              <a:t>，为玩家提供通关指南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highlight>
                  <a:srgbClr val="FFFF00"/>
                </a:highlight>
              </a:rPr>
              <a:t>不断移动的小人</a:t>
            </a:r>
            <a:r>
              <a:rPr lang="zh-CN" altLang="en-US" sz="2800" dirty="0">
                <a:solidFill>
                  <a:srgbClr val="000000"/>
                </a:solidFill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</a:rPr>
              <a:t>行而不辍</a:t>
            </a:r>
            <a:r>
              <a:rPr lang="zh-CN" altLang="en-US" sz="2800" dirty="0"/>
              <a:t>，增添动感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游戏所有界面按下</a:t>
            </a:r>
            <a:r>
              <a:rPr lang="en-US" altLang="zh-CN" sz="2800" b="1" dirty="0"/>
              <a:t>ESC</a:t>
            </a:r>
            <a:r>
              <a:rPr lang="zh-CN" altLang="en-US" sz="2800" dirty="0"/>
              <a:t>即可退出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显示界面和游戏界面间用</a:t>
            </a:r>
            <a:r>
              <a:rPr lang="en-US" altLang="zh-CN" sz="2800" b="1" dirty="0"/>
              <a:t>SPACE</a:t>
            </a:r>
            <a:r>
              <a:rPr lang="zh-CN" altLang="en-US" sz="2800" dirty="0"/>
              <a:t>切换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此后各界面</a:t>
            </a:r>
            <a:r>
              <a:rPr lang="zh-CN" altLang="en-US" sz="2800" dirty="0">
                <a:solidFill>
                  <a:srgbClr val="FF0000"/>
                </a:solidFill>
              </a:rPr>
              <a:t>共用同一背景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55" name="AutoShape 47">
            <a:extLst>
              <a:ext uri="{FF2B5EF4-FFF2-40B4-BE49-F238E27FC236}">
                <a16:creationId xmlns:a16="http://schemas.microsoft.com/office/drawing/2014/main" id="{BF6D9AE0-7EBA-34AC-C50B-87E43A3D22E1}"/>
              </a:ext>
            </a:extLst>
          </p:cNvPr>
          <p:cNvSpPr/>
          <p:nvPr/>
        </p:nvSpPr>
        <p:spPr>
          <a:xfrm>
            <a:off x="800100" y="2305537"/>
            <a:ext cx="3009899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TextBox 62">
            <a:extLst>
              <a:ext uri="{FF2B5EF4-FFF2-40B4-BE49-F238E27FC236}">
                <a16:creationId xmlns:a16="http://schemas.microsoft.com/office/drawing/2014/main" id="{A7252770-610F-38E1-A5C7-9E303D1CEF48}"/>
              </a:ext>
            </a:extLst>
          </p:cNvPr>
          <p:cNvSpPr txBox="1"/>
          <p:nvPr/>
        </p:nvSpPr>
        <p:spPr>
          <a:xfrm>
            <a:off x="685800" y="1409700"/>
            <a:ext cx="323546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引导界面</a:t>
            </a:r>
            <a:endParaRPr lang="en-US" sz="5500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84DA6EEA-1A86-CBF9-80F8-89BFD92CE37A}"/>
              </a:ext>
            </a:extLst>
          </p:cNvPr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08424CB-D373-026D-57A2-798E4BF5DCB1}"/>
                </a:ext>
              </a:extLst>
            </p:cNvPr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2"/>
          <p:cNvGrpSpPr/>
          <p:nvPr/>
        </p:nvGrpSpPr>
        <p:grpSpPr>
          <a:xfrm>
            <a:off x="1143000" y="2679994"/>
            <a:ext cx="2745541" cy="756292"/>
            <a:chOff x="0" y="0"/>
            <a:chExt cx="6224867" cy="10083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315373" y="0"/>
              <a:ext cx="5573294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01 </a:t>
              </a: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童年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CF112-4BA5-2FFF-FC10-A1A6AB0B98E5}"/>
              </a:ext>
            </a:extLst>
          </p:cNvPr>
          <p:cNvSpPr txBox="1"/>
          <p:nvPr/>
        </p:nvSpPr>
        <p:spPr>
          <a:xfrm>
            <a:off x="990600" y="3695700"/>
            <a:ext cx="7051261" cy="390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新手引导</a:t>
            </a:r>
            <a:r>
              <a:rPr lang="zh-CN" altLang="en-US" sz="2400" dirty="0"/>
              <a:t>：跳跃</a:t>
            </a:r>
            <a:r>
              <a:rPr lang="zh-CN" altLang="en-US" sz="2400" dirty="0">
                <a:solidFill>
                  <a:srgbClr val="FF0000"/>
                </a:solidFill>
              </a:rPr>
              <a:t>难度循序渐进</a:t>
            </a:r>
            <a:r>
              <a:rPr lang="zh-CN" altLang="en-US" sz="2400" dirty="0"/>
              <a:t>，由易到难。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隐藏彩蛋</a:t>
            </a:r>
            <a:r>
              <a:rPr lang="zh-CN" altLang="en-US" sz="2400" dirty="0"/>
              <a:t>：玩家跳到乐器上会</a:t>
            </a:r>
            <a:r>
              <a:rPr lang="zh-CN" altLang="en-US" sz="2400" dirty="0">
                <a:solidFill>
                  <a:srgbClr val="FF0000"/>
                </a:solidFill>
              </a:rPr>
              <a:t>播放考级乐曲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分叉路设置</a:t>
            </a:r>
            <a:r>
              <a:rPr lang="zh-CN" altLang="en-US" sz="2400" dirty="0"/>
              <a:t>：右边为正确道路，左边无法通关。但</a:t>
            </a:r>
            <a:r>
              <a:rPr lang="zh-CN" altLang="en-US" sz="2400" dirty="0">
                <a:solidFill>
                  <a:srgbClr val="FF0000"/>
                </a:solidFill>
              </a:rPr>
              <a:t>误入歧途的成本并不大</a:t>
            </a:r>
            <a:r>
              <a:rPr lang="zh-CN" altLang="en-US" sz="2400" dirty="0"/>
              <a:t>，仍可以跳回来重走一遍</a:t>
            </a:r>
            <a:r>
              <a:rPr lang="en-US" altLang="zh-CN" sz="2400" dirty="0"/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简单难度。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人物上升</a:t>
            </a:r>
            <a:r>
              <a:rPr lang="zh-CN" altLang="en-US" sz="2400" dirty="0">
                <a:solidFill>
                  <a:srgbClr val="000000"/>
                </a:solidFill>
              </a:rPr>
              <a:t>：象征</a:t>
            </a:r>
            <a:r>
              <a:rPr lang="zh-CN" altLang="en-US" sz="2400" dirty="0">
                <a:solidFill>
                  <a:srgbClr val="FF0000"/>
                </a:solidFill>
              </a:rPr>
              <a:t>成长的过程。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难度简单</a:t>
            </a:r>
            <a:r>
              <a:rPr lang="zh-CN" altLang="en-US" sz="2400" dirty="0">
                <a:solidFill>
                  <a:srgbClr val="000000"/>
                </a:solidFill>
              </a:rPr>
              <a:t>：象征童年的</a:t>
            </a:r>
            <a:r>
              <a:rPr lang="zh-CN" altLang="en-US" sz="2400" dirty="0">
                <a:solidFill>
                  <a:srgbClr val="FF0000"/>
                </a:solidFill>
              </a:rPr>
              <a:t>无忧无虑</a:t>
            </a:r>
            <a:r>
              <a:rPr lang="zh-CN" altLang="en-US" sz="2400" dirty="0">
                <a:solidFill>
                  <a:srgbClr val="000000"/>
                </a:solidFill>
              </a:rPr>
              <a:t>、天真美好。</a:t>
            </a:r>
          </a:p>
        </p:txBody>
      </p:sp>
      <p:sp>
        <p:nvSpPr>
          <p:cNvPr id="55" name="AutoShape 47">
            <a:extLst>
              <a:ext uri="{FF2B5EF4-FFF2-40B4-BE49-F238E27FC236}">
                <a16:creationId xmlns:a16="http://schemas.microsoft.com/office/drawing/2014/main" id="{BF6D9AE0-7EBA-34AC-C50B-87E43A3D22E1}"/>
              </a:ext>
            </a:extLst>
          </p:cNvPr>
          <p:cNvSpPr/>
          <p:nvPr/>
        </p:nvSpPr>
        <p:spPr>
          <a:xfrm>
            <a:off x="685800" y="2076937"/>
            <a:ext cx="5753100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TextBox 62">
            <a:extLst>
              <a:ext uri="{FF2B5EF4-FFF2-40B4-BE49-F238E27FC236}">
                <a16:creationId xmlns:a16="http://schemas.microsoft.com/office/drawing/2014/main" id="{A7252770-610F-38E1-A5C7-9E303D1CEF48}"/>
              </a:ext>
            </a:extLst>
          </p:cNvPr>
          <p:cNvSpPr txBox="1"/>
          <p:nvPr/>
        </p:nvSpPr>
        <p:spPr>
          <a:xfrm>
            <a:off x="609600" y="1181100"/>
            <a:ext cx="62484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游戏界面（</a:t>
            </a:r>
            <a:r>
              <a:rPr lang="en-US" altLang="zh-CN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5500" dirty="0">
                <a:solidFill>
                  <a:srgbClr val="005B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关卡）</a:t>
            </a:r>
            <a:endParaRPr lang="en-US" sz="5500" dirty="0">
              <a:solidFill>
                <a:srgbClr val="005B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F7F14459-E081-76E1-C3C4-CB032FA23E32}"/>
              </a:ext>
            </a:extLst>
          </p:cNvPr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58F6553-A599-C26A-1A25-04ABE064D171}"/>
                </a:ext>
              </a:extLst>
            </p:cNvPr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  <p:txBody>
            <a:bodyPr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3600">
                <a:latin typeface="+mj-ea"/>
                <a:ea typeface="+mj-ea"/>
              </a:endParaRP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E3833-0653-281D-63C9-A38914B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45B0-BA69-4AE2-B9E4-B9AEA9E44B45}" type="datetime2">
              <a:rPr lang="zh-CN" altLang="en-US" smtClean="0"/>
              <a:t>2023年9月9日</a:t>
            </a:fld>
            <a:endParaRPr lang="en-US" dirty="0"/>
          </a:p>
        </p:txBody>
      </p:sp>
      <p:grpSp>
        <p:nvGrpSpPr>
          <p:cNvPr id="7" name="Group 52">
            <a:extLst>
              <a:ext uri="{FF2B5EF4-FFF2-40B4-BE49-F238E27FC236}">
                <a16:creationId xmlns:a16="http://schemas.microsoft.com/office/drawing/2014/main" id="{4D25AE9F-1A9F-B49D-5DD3-05C163886549}"/>
              </a:ext>
            </a:extLst>
          </p:cNvPr>
          <p:cNvGrpSpPr/>
          <p:nvPr/>
        </p:nvGrpSpPr>
        <p:grpSpPr>
          <a:xfrm>
            <a:off x="838200" y="1875801"/>
            <a:ext cx="2745541" cy="756292"/>
            <a:chOff x="0" y="0"/>
            <a:chExt cx="6224867" cy="1008389"/>
          </a:xfrm>
        </p:grpSpPr>
        <p:sp>
          <p:nvSpPr>
            <p:cNvPr id="8" name="Freeform 53">
              <a:extLst>
                <a:ext uri="{FF2B5EF4-FFF2-40B4-BE49-F238E27FC236}">
                  <a16:creationId xmlns:a16="http://schemas.microsoft.com/office/drawing/2014/main" id="{57357754-40C9-13E1-614C-16DAA4BCEB5C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pPr algn="ctr"/>
              <a:endParaRPr lang="zh-CN" altLang="en-US" sz="3600" dirty="0">
                <a:latin typeface="+mj-ea"/>
                <a:ea typeface="+mj-ea"/>
              </a:endParaRPr>
            </a:p>
          </p:txBody>
        </p:sp>
        <p:sp>
          <p:nvSpPr>
            <p:cNvPr id="9" name="TextBox 54">
              <a:extLst>
                <a:ext uri="{FF2B5EF4-FFF2-40B4-BE49-F238E27FC236}">
                  <a16:creationId xmlns:a16="http://schemas.microsoft.com/office/drawing/2014/main" id="{60FEDC7D-5C88-FCF0-FA92-0343B6903267}"/>
                </a:ext>
              </a:extLst>
            </p:cNvPr>
            <p:cNvSpPr txBox="1"/>
            <p:nvPr/>
          </p:nvSpPr>
          <p:spPr>
            <a:xfrm>
              <a:off x="315373" y="0"/>
              <a:ext cx="5573294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02 </a:t>
              </a:r>
              <a:r>
                <a:rPr lang="zh-CN" altLang="en-US" sz="3600" dirty="0">
                  <a:solidFill>
                    <a:srgbClr val="FFFFFF"/>
                  </a:solidFill>
                  <a:latin typeface="+mj-ea"/>
                  <a:ea typeface="+mj-ea"/>
                </a:rPr>
                <a:t>青年</a:t>
              </a:r>
              <a:endParaRPr lang="en-US" sz="3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0DAD78E-4627-F96B-520C-FED6BB378C1F}"/>
              </a:ext>
            </a:extLst>
          </p:cNvPr>
          <p:cNvSpPr txBox="1"/>
          <p:nvPr/>
        </p:nvSpPr>
        <p:spPr>
          <a:xfrm>
            <a:off x="914400" y="3009900"/>
            <a:ext cx="7303194" cy="50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多路径</a:t>
            </a:r>
            <a:r>
              <a:rPr lang="zh-CN" altLang="en-US" sz="2400" dirty="0"/>
              <a:t>：玩家走向终点有多种路径，</a:t>
            </a:r>
            <a:r>
              <a:rPr lang="zh-CN" altLang="en-US" sz="2400" dirty="0">
                <a:solidFill>
                  <a:srgbClr val="FF0000"/>
                </a:solidFill>
              </a:rPr>
              <a:t>殊途同归。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隐藏</a:t>
            </a:r>
            <a:r>
              <a:rPr lang="en-US" altLang="zh-CN" sz="2400" dirty="0">
                <a:highlight>
                  <a:srgbClr val="FFFF00"/>
                </a:highlight>
              </a:rPr>
              <a:t>buff</a:t>
            </a:r>
            <a:r>
              <a:rPr lang="zh-CN" altLang="en-US" sz="2400" dirty="0"/>
              <a:t>：问号箱代表不同</a:t>
            </a:r>
            <a:r>
              <a:rPr lang="en-US" altLang="zh-CN" sz="2400" dirty="0"/>
              <a:t>buff</a:t>
            </a:r>
            <a:r>
              <a:rPr lang="zh-CN" altLang="en-US" sz="2400" dirty="0"/>
              <a:t>，每种</a:t>
            </a:r>
            <a:r>
              <a:rPr lang="en-US" altLang="zh-CN" sz="2400" dirty="0"/>
              <a:t>buff</a:t>
            </a:r>
            <a:r>
              <a:rPr lang="zh-CN" altLang="en-US" sz="2400" dirty="0">
                <a:solidFill>
                  <a:srgbClr val="FF0000"/>
                </a:solidFill>
              </a:rPr>
              <a:t>附带效果均不一样</a:t>
            </a:r>
            <a:r>
              <a:rPr lang="zh-CN" altLang="en-US" sz="2400" dirty="0"/>
              <a:t>，获取后会有提示，引导</a:t>
            </a:r>
            <a:r>
              <a:rPr lang="zh-CN" altLang="en-US" sz="2400" dirty="0">
                <a:solidFill>
                  <a:srgbClr val="FF0000"/>
                </a:solidFill>
              </a:rPr>
              <a:t>玩家走向不同结局</a:t>
            </a:r>
            <a:r>
              <a:rPr lang="zh-CN" altLang="en-US" sz="2400" dirty="0"/>
              <a:t>。游戏</a:t>
            </a:r>
            <a:r>
              <a:rPr lang="zh-CN" altLang="en-US" sz="2400" dirty="0">
                <a:solidFill>
                  <a:srgbClr val="FF0000"/>
                </a:solidFill>
              </a:rPr>
              <a:t>共设置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种</a:t>
            </a:r>
            <a:r>
              <a:rPr lang="en-US" altLang="zh-CN" sz="2400" dirty="0">
                <a:solidFill>
                  <a:srgbClr val="FF0000"/>
                </a:solidFill>
              </a:rPr>
              <a:t>buff</a:t>
            </a:r>
            <a:r>
              <a:rPr lang="zh-CN" altLang="en-US" sz="2400" dirty="0">
                <a:solidFill>
                  <a:srgbClr val="FF0000"/>
                </a:solidFill>
              </a:rPr>
              <a:t>供玩家探索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高考</a:t>
            </a:r>
            <a:r>
              <a:rPr lang="zh-CN" altLang="en-US" sz="2400" dirty="0"/>
              <a:t>：两条道路，高考失利虽然面临更多困难，但</a:t>
            </a:r>
            <a:r>
              <a:rPr lang="zh-CN" altLang="en-US" sz="2400" dirty="0">
                <a:solidFill>
                  <a:srgbClr val="FF0000"/>
                </a:solidFill>
              </a:rPr>
              <a:t>也有出路</a:t>
            </a:r>
            <a:r>
              <a:rPr lang="zh-CN" altLang="en-US" sz="2400" dirty="0"/>
              <a:t>；反之也</a:t>
            </a:r>
            <a:r>
              <a:rPr lang="zh-CN" altLang="en-US" sz="2400" dirty="0">
                <a:solidFill>
                  <a:srgbClr val="FF0000"/>
                </a:solidFill>
              </a:rPr>
              <a:t>不一定顺利通关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逆境中成长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移速更快、跳的更高</a:t>
            </a:r>
            <a:r>
              <a:rPr lang="zh-CN" altLang="en-US" sz="2400" dirty="0">
                <a:solidFill>
                  <a:srgbClr val="000000"/>
                </a:solidFill>
              </a:rPr>
              <a:t>：青年人的</a:t>
            </a:r>
            <a:r>
              <a:rPr lang="zh-CN" altLang="en-US" sz="2400" dirty="0">
                <a:solidFill>
                  <a:srgbClr val="FF0000"/>
                </a:solidFill>
              </a:rPr>
              <a:t>青春活力。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难度中等</a:t>
            </a:r>
            <a:r>
              <a:rPr lang="zh-CN" altLang="en-US" sz="2400" dirty="0">
                <a:solidFill>
                  <a:srgbClr val="000000"/>
                </a:solidFill>
              </a:rPr>
              <a:t>：选择错误的路径会</a:t>
            </a:r>
            <a:r>
              <a:rPr lang="zh-CN" altLang="en-US" sz="2400" dirty="0">
                <a:solidFill>
                  <a:srgbClr val="FF0000"/>
                </a:solidFill>
              </a:rPr>
              <a:t>迅速死亡，</a:t>
            </a:r>
            <a:r>
              <a:rPr lang="zh-CN" altLang="en-US" sz="2400" dirty="0">
                <a:solidFill>
                  <a:srgbClr val="000000"/>
                </a:solidFill>
              </a:rPr>
              <a:t>死亡界面会送给玩家</a:t>
            </a:r>
            <a:r>
              <a:rPr lang="zh-CN" altLang="en-US" sz="2400" dirty="0">
                <a:solidFill>
                  <a:srgbClr val="FF0000"/>
                </a:solidFill>
              </a:rPr>
              <a:t>忠告。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4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58e273d-68ba-494a-bff9-3a373a3f105a"/>
  <p:tag name="COMMONDATA" val="eyJoZGlkIjoiYWUxZmZhZWZmMzZjMjJmODY1MmIwNjhhOTkyZjQ2Nj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y Font">
      <a:majorFont>
        <a:latin typeface="Calisto MT"/>
        <a:ea typeface="黑体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1356</Words>
  <Application>Microsoft Office PowerPoint</Application>
  <PresentationFormat>自定义</PresentationFormat>
  <Paragraphs>132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微软雅黑</vt:lpstr>
      <vt:lpstr>幼圆</vt:lpstr>
      <vt:lpstr>华文中宋</vt:lpstr>
      <vt:lpstr>Arial</vt:lpstr>
      <vt:lpstr>Calisto MT</vt:lpstr>
      <vt:lpstr>等线</vt:lpstr>
      <vt:lpstr>黑体</vt:lpstr>
      <vt:lpstr>楷体</vt:lpstr>
      <vt:lpstr>Times New Roman</vt:lpstr>
      <vt:lpstr>Consolas</vt:lpstr>
      <vt:lpstr>字由点字典黑 65J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蓝白色简约风年终总结工作汇报ppt模板演示文稿</dc:title>
  <dc:creator>高铭</dc:creator>
  <cp:lastModifiedBy>铭 高</cp:lastModifiedBy>
  <cp:revision>25</cp:revision>
  <dcterms:created xsi:type="dcterms:W3CDTF">2006-08-16T00:00:00Z</dcterms:created>
  <dcterms:modified xsi:type="dcterms:W3CDTF">2023-09-09T05:37:30Z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3BA7C51DE1214B1E909AC33F4302B14D_12</vt:lpwstr>
  </property>
  <property fmtid="{D5CDD505-2E9C-101B-9397-08002B2CF9AE}" pid="3" name="KSOProductBuildVer">
    <vt:lpwstr>2052-11.1.0.14036</vt:lpwstr>
  </property>
</Properties>
</file>